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9" r:id="rId3"/>
    <p:sldId id="263" r:id="rId4"/>
    <p:sldId id="264" r:id="rId5"/>
    <p:sldId id="278" r:id="rId6"/>
    <p:sldId id="258" r:id="rId7"/>
    <p:sldId id="259" r:id="rId8"/>
    <p:sldId id="269" r:id="rId9"/>
    <p:sldId id="260" r:id="rId10"/>
    <p:sldId id="261" r:id="rId11"/>
    <p:sldId id="268" r:id="rId12"/>
    <p:sldId id="276" r:id="rId13"/>
    <p:sldId id="265" r:id="rId14"/>
    <p:sldId id="266" r:id="rId15"/>
    <p:sldId id="270" r:id="rId16"/>
    <p:sldId id="275" r:id="rId17"/>
    <p:sldId id="283" r:id="rId18"/>
    <p:sldId id="284" r:id="rId19"/>
    <p:sldId id="285" r:id="rId20"/>
    <p:sldId id="267" r:id="rId21"/>
    <p:sldId id="277" r:id="rId22"/>
    <p:sldId id="280" r:id="rId23"/>
    <p:sldId id="281" r:id="rId24"/>
    <p:sldId id="282" r:id="rId25"/>
    <p:sldId id="271" r:id="rId26"/>
    <p:sldId id="272" r:id="rId27"/>
    <p:sldId id="274" r:id="rId28"/>
    <p:sldId id="273" r:id="rId29"/>
    <p:sldId id="286" r:id="rId30"/>
    <p:sldId id="287" r:id="rId31"/>
    <p:sldId id="279" r:id="rId3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A79"/>
    <a:srgbClr val="253A79"/>
    <a:srgbClr val="F7F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7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silla Páliné" userId="0975d1e682f2bb55" providerId="LiveId" clId="{F023DB56-21FF-4046-997C-AD5FBBFA9083}"/>
    <pc:docChg chg="custSel addSld modSld">
      <pc:chgData name="Csilla Páliné" userId="0975d1e682f2bb55" providerId="LiveId" clId="{F023DB56-21FF-4046-997C-AD5FBBFA9083}" dt="2026-03-02T14:08:48.866" v="22" actId="1076"/>
      <pc:docMkLst>
        <pc:docMk/>
      </pc:docMkLst>
      <pc:sldChg chg="addSp delSp modSp mod">
        <pc:chgData name="Csilla Páliné" userId="0975d1e682f2bb55" providerId="LiveId" clId="{F023DB56-21FF-4046-997C-AD5FBBFA9083}" dt="2026-03-02T14:07:10.450" v="1" actId="478"/>
        <pc:sldMkLst>
          <pc:docMk/>
          <pc:sldMk cId="926839233" sldId="263"/>
        </pc:sldMkLst>
        <pc:graphicFrameChg chg="add del mod">
          <ac:chgData name="Csilla Páliné" userId="0975d1e682f2bb55" providerId="LiveId" clId="{F023DB56-21FF-4046-997C-AD5FBBFA9083}" dt="2026-03-02T14:07:10.450" v="1" actId="478"/>
          <ac:graphicFrameMkLst>
            <pc:docMk/>
            <pc:sldMk cId="926839233" sldId="263"/>
            <ac:graphicFrameMk id="2" creationId="{262C04DF-B26B-1653-BC46-42CD2582A459}"/>
          </ac:graphicFrameMkLst>
        </pc:graphicFrameChg>
      </pc:sldChg>
      <pc:sldChg chg="addSp delSp modSp new mod">
        <pc:chgData name="Csilla Páliné" userId="0975d1e682f2bb55" providerId="LiveId" clId="{F023DB56-21FF-4046-997C-AD5FBBFA9083}" dt="2026-03-02T14:08:06.932" v="12" actId="1076"/>
        <pc:sldMkLst>
          <pc:docMk/>
          <pc:sldMk cId="3918042467" sldId="288"/>
        </pc:sldMkLst>
        <pc:spChg chg="mod">
          <ac:chgData name="Csilla Páliné" userId="0975d1e682f2bb55" providerId="LiveId" clId="{F023DB56-21FF-4046-997C-AD5FBBFA9083}" dt="2026-03-02T14:08:04.854" v="11" actId="1076"/>
          <ac:spMkLst>
            <pc:docMk/>
            <pc:sldMk cId="3918042467" sldId="288"/>
            <ac:spMk id="3" creationId="{B45BF228-6A1A-520D-5472-309A00B44186}"/>
          </ac:spMkLst>
        </pc:spChg>
        <pc:graphicFrameChg chg="add del mod">
          <ac:chgData name="Csilla Páliné" userId="0975d1e682f2bb55" providerId="LiveId" clId="{F023DB56-21FF-4046-997C-AD5FBBFA9083}" dt="2026-03-02T14:07:20.495" v="4" actId="478"/>
          <ac:graphicFrameMkLst>
            <pc:docMk/>
            <pc:sldMk cId="3918042467" sldId="288"/>
            <ac:graphicFrameMk id="4" creationId="{AE2A473F-66EE-59D0-27A8-0167200846A1}"/>
          </ac:graphicFrameMkLst>
        </pc:graphicFrameChg>
        <pc:graphicFrameChg chg="add del mod">
          <ac:chgData name="Csilla Páliné" userId="0975d1e682f2bb55" providerId="LiveId" clId="{F023DB56-21FF-4046-997C-AD5FBBFA9083}" dt="2026-03-02T14:07:37.631" v="6" actId="478"/>
          <ac:graphicFrameMkLst>
            <pc:docMk/>
            <pc:sldMk cId="3918042467" sldId="288"/>
            <ac:graphicFrameMk id="5" creationId="{1B62CBFF-1225-3295-CE64-F04D1DE6AF71}"/>
          </ac:graphicFrameMkLst>
        </pc:graphicFrameChg>
        <pc:picChg chg="add mod">
          <ac:chgData name="Csilla Páliné" userId="0975d1e682f2bb55" providerId="LiveId" clId="{F023DB56-21FF-4046-997C-AD5FBBFA9083}" dt="2026-03-02T14:08:06.932" v="12" actId="1076"/>
          <ac:picMkLst>
            <pc:docMk/>
            <pc:sldMk cId="3918042467" sldId="288"/>
            <ac:picMk id="6" creationId="{1E9913CF-B6C6-1A22-2512-9159681AFB54}"/>
          </ac:picMkLst>
        </pc:picChg>
      </pc:sldChg>
      <pc:sldChg chg="addSp delSp modSp new mod modClrScheme chgLayout">
        <pc:chgData name="Csilla Páliné" userId="0975d1e682f2bb55" providerId="LiveId" clId="{F023DB56-21FF-4046-997C-AD5FBBFA9083}" dt="2026-03-02T14:08:48.866" v="22" actId="1076"/>
        <pc:sldMkLst>
          <pc:docMk/>
          <pc:sldMk cId="2640040853" sldId="289"/>
        </pc:sldMkLst>
        <pc:spChg chg="mod ord">
          <ac:chgData name="Csilla Páliné" userId="0975d1e682f2bb55" providerId="LiveId" clId="{F023DB56-21FF-4046-997C-AD5FBBFA9083}" dt="2026-03-02T14:08:26.737" v="16" actId="700"/>
          <ac:spMkLst>
            <pc:docMk/>
            <pc:sldMk cId="2640040853" sldId="289"/>
            <ac:spMk id="2" creationId="{F41DD84B-5386-08A5-21C7-87873EC9DE03}"/>
          </ac:spMkLst>
        </pc:spChg>
        <pc:spChg chg="del mod ord">
          <ac:chgData name="Csilla Páliné" userId="0975d1e682f2bb55" providerId="LiveId" clId="{F023DB56-21FF-4046-997C-AD5FBBFA9083}" dt="2026-03-02T14:08:26.737" v="16" actId="700"/>
          <ac:spMkLst>
            <pc:docMk/>
            <pc:sldMk cId="2640040853" sldId="289"/>
            <ac:spMk id="3" creationId="{0701AD05-560A-35FB-6942-5FDCE3B1DF89}"/>
          </ac:spMkLst>
        </pc:spChg>
        <pc:spChg chg="add mod ord">
          <ac:chgData name="Csilla Páliné" userId="0975d1e682f2bb55" providerId="LiveId" clId="{F023DB56-21FF-4046-997C-AD5FBBFA9083}" dt="2026-03-02T14:08:47.726" v="21" actId="1076"/>
          <ac:spMkLst>
            <pc:docMk/>
            <pc:sldMk cId="2640040853" sldId="289"/>
            <ac:spMk id="4" creationId="{FC1938FA-0C37-DB50-FB64-6AD6365A7635}"/>
          </ac:spMkLst>
        </pc:spChg>
        <pc:spChg chg="add del mod ord">
          <ac:chgData name="Csilla Páliné" userId="0975d1e682f2bb55" providerId="LiveId" clId="{F023DB56-21FF-4046-997C-AD5FBBFA9083}" dt="2026-03-02T14:08:42.446" v="20"/>
          <ac:spMkLst>
            <pc:docMk/>
            <pc:sldMk cId="2640040853" sldId="289"/>
            <ac:spMk id="5" creationId="{7CAB395F-6E57-1BF9-5752-802099B99DD6}"/>
          </ac:spMkLst>
        </pc:spChg>
        <pc:picChg chg="add mod">
          <ac:chgData name="Csilla Páliné" userId="0975d1e682f2bb55" providerId="LiveId" clId="{F023DB56-21FF-4046-997C-AD5FBBFA9083}" dt="2026-03-02T14:08:48.866" v="22" actId="1076"/>
          <ac:picMkLst>
            <pc:docMk/>
            <pc:sldMk cId="2640040853" sldId="289"/>
            <ac:picMk id="6" creationId="{8E508FA0-18D1-78DD-1ABD-68AB9C02540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FDE087-4558-0768-ABA1-72FA2A12E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7228C48-C98F-0B27-9D0E-A477C7B5F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69E71CE-D688-113D-7020-BF6DA759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5EE7-C1C8-471C-B163-C43315C74CCD}" type="datetimeFigureOut">
              <a:rPr lang="hu-HU" smtClean="0"/>
              <a:t>2026. 03. 02.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85EB844-DA63-3A53-6521-1610591BA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CAB76A4-E480-274F-4FA4-5D80E9824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C332-332F-4A0A-9845-274EE65FAF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5664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550E32-1A34-F1F6-76DD-BC85A8098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5B2197D-5B03-BFA8-7217-F72EB87D4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C188ABC-0942-2CC6-8C08-C8B084EF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5EE7-C1C8-471C-B163-C43315C74CCD}" type="datetimeFigureOut">
              <a:rPr lang="hu-HU" smtClean="0"/>
              <a:t>2026. 03. 02.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DB9B674-9DD2-CCEC-E4D8-EBD7AFF64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1F4B6B9-0241-03E2-4ABD-0C23CE1A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C332-332F-4A0A-9845-274EE65FAF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780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DA5791A9-5F1D-4521-D1AF-E9D903E76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7CE507F-1A1D-570A-0473-266C9F9D5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4B0BC08-87F7-08BB-4036-9C55E5C2D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5EE7-C1C8-471C-B163-C43315C74CCD}" type="datetimeFigureOut">
              <a:rPr lang="hu-HU" smtClean="0"/>
              <a:t>2026. 03. 02.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3B73A84-BF39-5245-6701-C5CC8F508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B889409-7709-3E68-2DAB-0D3F25A0A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C332-332F-4A0A-9845-274EE65FAF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8991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4974A8-7629-457E-4EDE-24AC357BB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8188ECB-0502-5EE1-47AE-06FD77BB3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6BE9F20-E640-B89F-6EE1-E9CC4778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5EE7-C1C8-471C-B163-C43315C74CCD}" type="datetimeFigureOut">
              <a:rPr lang="hu-HU" smtClean="0"/>
              <a:t>2026. 03. 02.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1FBDF86-B128-CDB4-A1AF-C689934A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1E40DEF-BE26-C5AA-6B4E-39F4F1426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C332-332F-4A0A-9845-274EE65FAF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1180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FC6864-93A4-C7A3-044C-342EE83C1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D08AE7B-1217-0E24-3F47-E8B00B1F9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D7A08FB-63D7-7285-9614-A32874A4C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5EE7-C1C8-471C-B163-C43315C74CCD}" type="datetimeFigureOut">
              <a:rPr lang="hu-HU" smtClean="0"/>
              <a:t>2026. 03. 02.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9FC93D6-EEC5-96DD-AB44-17DD7C455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6EA089A-800C-B2D9-A5A4-635C187F2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C332-332F-4A0A-9845-274EE65FAF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8227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DE1DED-C6DB-3674-846C-5D4C08E8C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DB4E7D-55B7-8337-AF7D-A89A763988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24885D9-AF33-7D8F-51EC-D7EEDACA3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F7672ED-CF7C-562E-8FFC-1A3F01CA3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5EE7-C1C8-471C-B163-C43315C74CCD}" type="datetimeFigureOut">
              <a:rPr lang="hu-HU" smtClean="0"/>
              <a:t>2026. 03. 02.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273DADC-569B-2F7A-0618-439E140F5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9472E29-153D-CF1E-934C-269BE233D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C332-332F-4A0A-9845-274EE65FAF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9473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4FA814-B2C9-4D66-ED23-42FBA773C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E6A93F9-6759-584E-D843-2C5D88CB92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A35D3F3-8F8E-9E91-C046-98E6AB015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C70A84E8-C03A-CA87-4C46-E6425A1E86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6E7E3A1-9167-6958-0A8B-6FF9B7086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FDEC1D41-B253-43C9-1327-F625ACC28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5EE7-C1C8-471C-B163-C43315C74CCD}" type="datetimeFigureOut">
              <a:rPr lang="hu-HU" smtClean="0"/>
              <a:t>2026. 03. 02.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34496C8A-516D-BB78-0310-E8BE56702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9E8ECF56-A805-CF42-B8E9-4C645BCF4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C332-332F-4A0A-9845-274EE65FAF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8278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C2B1C7-6523-5B49-B991-00C02227C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43A863C-EA17-2100-AE5F-E3A9CF901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5EE7-C1C8-471C-B163-C43315C74CCD}" type="datetimeFigureOut">
              <a:rPr lang="hu-HU" smtClean="0"/>
              <a:t>2026. 03. 02.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84ACE87C-AA57-000C-1637-D4CAB329D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602F05F-2015-8C48-78AC-38F1239F0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C332-332F-4A0A-9845-274EE65FAF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2965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5D228288-07F3-A4E9-5B3D-9D537AE7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5EE7-C1C8-471C-B163-C43315C74CCD}" type="datetimeFigureOut">
              <a:rPr lang="hu-HU" smtClean="0"/>
              <a:t>2026. 03. 02.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7EE3B8B-2CD2-55EF-D24D-3CB2F71EE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C42F76A-1A7C-062D-9011-BE65306EB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C332-332F-4A0A-9845-274EE65FAF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2786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0B91D74-B9B4-ABF3-634A-5E216DE67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12CB6E5-1AC1-A8C8-8AEE-584E95552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97CE46B-FF79-70D5-6F77-258668979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DC73F05-D999-6594-BB3A-673D4E141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5EE7-C1C8-471C-B163-C43315C74CCD}" type="datetimeFigureOut">
              <a:rPr lang="hu-HU" smtClean="0"/>
              <a:t>2026. 03. 02.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8BACD15-7CD1-261D-F4B1-37EBE9933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CFC2509-3F42-3FFD-36DA-BB322D359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C332-332F-4A0A-9845-274EE65FAF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010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BF60A8-8209-27F5-5846-1B2F00EC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10237B30-EEDF-FC5E-7424-98F2076DCB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7AD964E-B9F6-1EFD-CE20-0D2615BC6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2950210-0B93-AD95-5CCC-36C01A1A9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5EE7-C1C8-471C-B163-C43315C74CCD}" type="datetimeFigureOut">
              <a:rPr lang="hu-HU" smtClean="0"/>
              <a:t>2026. 03. 02.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FEA01B6-D298-149D-CBB3-9FF6352A8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A5089DE-D904-9ECF-02B6-C641C5DC9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BC332-332F-4A0A-9845-274EE65FAF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1694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DB72EE2-4532-CA3F-6B0D-B0265D0FE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02BB6B0-DECD-804C-86F1-79A4D67E8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1798699-010E-0301-E11E-885D9DC65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35EE7-C1C8-471C-B163-C43315C74CCD}" type="datetimeFigureOut">
              <a:rPr lang="hu-HU" smtClean="0"/>
              <a:t>2026. 03. 02.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4EBCCC8-62C5-57EA-A28E-D4DA6A4DE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0A6CDAB-F9DB-1F74-3D8F-19FF0E11E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3BC332-332F-4A0A-9845-274EE65FAFB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394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hyperlink" Target="https://poniklub.hu/2024/07/15/bemutatkoznak-a-poni-klub-lovas-jatekok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niklub.hu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ugyfelkapu.poniklub.hu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hyperlink" Target="nevezes.poniklub.hu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rotokol.hu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D2F3577-DD0C-B8DC-DC0C-DB076B233C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45BF228-6A1A-520D-5472-309A00B44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/>
          <a:lstStyle/>
          <a:p>
            <a:r>
              <a:rPr lang="hu-HU" sz="3200" b="1" dirty="0"/>
              <a:t>Póni Klub Fórum</a:t>
            </a:r>
          </a:p>
          <a:p>
            <a:r>
              <a:rPr lang="hu-HU" dirty="0"/>
              <a:t>2026. március 2. Győrzámoly</a:t>
            </a:r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E9913CF-B6C6-1A22-2512-9159681AF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22363"/>
            <a:ext cx="9144000" cy="338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42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BF2026-AE6B-A702-3A02-9EDF8E8B6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>
                <a:solidFill>
                  <a:srgbClr val="263A79"/>
                </a:solidFill>
              </a:rPr>
              <a:t>Díjlovagló versenyszámok összehasonlítása</a:t>
            </a:r>
          </a:p>
        </p:txBody>
      </p:sp>
      <p:graphicFrame>
        <p:nvGraphicFramePr>
          <p:cNvPr id="4" name="Tartalom helye 3">
            <a:extLst>
              <a:ext uri="{FF2B5EF4-FFF2-40B4-BE49-F238E27FC236}">
                <a16:creationId xmlns:a16="http://schemas.microsoft.com/office/drawing/2014/main" id="{D899213C-AFA9-C1B8-7D3C-80E5376798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07109"/>
              </p:ext>
            </p:extLst>
          </p:nvPr>
        </p:nvGraphicFramePr>
        <p:xfrm>
          <a:off x="895350" y="1978025"/>
          <a:ext cx="10515597" cy="257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3844523812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509417518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40527871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u-HU" dirty="0"/>
                        <a:t>Előkezdő</a:t>
                      </a:r>
                    </a:p>
                  </a:txBody>
                  <a:tcPr>
                    <a:solidFill>
                      <a:srgbClr val="253A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Kezdő</a:t>
                      </a:r>
                    </a:p>
                  </a:txBody>
                  <a:tcPr>
                    <a:solidFill>
                      <a:srgbClr val="263A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Haladó</a:t>
                      </a:r>
                    </a:p>
                  </a:txBody>
                  <a:tcPr>
                    <a:solidFill>
                      <a:srgbClr val="253A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608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Előkezdő1, Előkezdő 2, </a:t>
                      </a:r>
                      <a:br>
                        <a:rPr lang="hu-HU" dirty="0">
                          <a:solidFill>
                            <a:srgbClr val="263A79"/>
                          </a:solidFill>
                        </a:rPr>
                      </a:br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Előkezdő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Kezdő Gyerek 1, Kezdő Gyerek 2,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Kezdő Gyerek 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dirty="0">
                        <a:solidFill>
                          <a:srgbClr val="263A79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Kezdő Ifi 1, Kezdő Ifi 2, Kezdő Ifi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Haladó 1, Haladó 2, Haladó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653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4-9, 10-13, 14-18, 19+</a:t>
                      </a:r>
                      <a:br>
                        <a:rPr lang="hu-HU" dirty="0">
                          <a:solidFill>
                            <a:srgbClr val="263A79"/>
                          </a:solidFill>
                        </a:rPr>
                      </a:br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Haladók külön értékelve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Gyerek, Ifi </a:t>
                      </a:r>
                    </a:p>
                    <a:p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Haladók külön értékelve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Gyerek, ifi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864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Lépés-ügetés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Lépés-ügetés-vágta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Lépés-ügetés-vágta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1661950"/>
                  </a:ext>
                </a:extLst>
              </a:tr>
            </a:tbl>
          </a:graphicData>
        </a:graphic>
      </p:graphicFrame>
      <p:sp>
        <p:nvSpPr>
          <p:cNvPr id="3" name="Szövegdoboz 2">
            <a:extLst>
              <a:ext uri="{FF2B5EF4-FFF2-40B4-BE49-F238E27FC236}">
                <a16:creationId xmlns:a16="http://schemas.microsoft.com/office/drawing/2014/main" id="{10496BEA-4A80-3032-D352-4AAFCE100F3F}"/>
              </a:ext>
            </a:extLst>
          </p:cNvPr>
          <p:cNvSpPr txBox="1"/>
          <p:nvPr/>
        </p:nvSpPr>
        <p:spPr>
          <a:xfrm>
            <a:off x="1612490" y="4925961"/>
            <a:ext cx="8829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263A79"/>
                </a:solidFill>
              </a:rPr>
              <a:t>Mitől lesz valaki a díjlovagló versenyszámokban haladó?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63A79"/>
                </a:solidFill>
              </a:rPr>
              <a:t>Minden olyan lovas, aki rendelkezik díjlovagló vagy lovastusa rajtengedély vizsgával, haladó lovasnak számít.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63A79"/>
                </a:solidFill>
              </a:rPr>
              <a:t>Azok a lovasok, akik a Póni Klub Országos Díjlovagló Bajnokságon indultak, haladó lovasnak számítanak.</a:t>
            </a:r>
          </a:p>
        </p:txBody>
      </p:sp>
    </p:spTree>
    <p:extLst>
      <p:ext uri="{BB962C8B-B14F-4D97-AF65-F5344CB8AC3E}">
        <p14:creationId xmlns:p14="http://schemas.microsoft.com/office/powerpoint/2010/main" val="3085740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A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A képen ló, kültéri, Lovassportok, kantá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995984B-3BBB-DFB2-260A-63D8CF2D9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15" y="127695"/>
            <a:ext cx="4276973" cy="2848464"/>
          </a:xfrm>
          <a:prstGeom prst="rect">
            <a:avLst/>
          </a:prstGeom>
        </p:spPr>
      </p:pic>
      <p:pic>
        <p:nvPicPr>
          <p:cNvPr id="13" name="Kép 12" descr="A képen ló, csődör, Lovassportok, kantá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5658A6C-1696-12C2-3AE8-C971A7CBE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636" y="3702751"/>
            <a:ext cx="4570367" cy="3058446"/>
          </a:xfrm>
          <a:prstGeom prst="rect">
            <a:avLst/>
          </a:prstGeom>
        </p:spPr>
      </p:pic>
      <p:pic>
        <p:nvPicPr>
          <p:cNvPr id="5" name="Kép 4" descr="A képen ló, sport, Lovassportok, csődö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916B491-01B1-2A34-0E8B-2AB81E558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859" y="2004768"/>
            <a:ext cx="4570367" cy="3166404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E23A26DF-1CAB-B9C8-554F-ADDB0817CFB8}"/>
              </a:ext>
            </a:extLst>
          </p:cNvPr>
          <p:cNvSpPr txBox="1"/>
          <p:nvPr/>
        </p:nvSpPr>
        <p:spPr>
          <a:xfrm>
            <a:off x="4830792" y="301925"/>
            <a:ext cx="6909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Segédszárak használata nem megengedett.</a:t>
            </a:r>
          </a:p>
          <a:p>
            <a:r>
              <a:rPr lang="hu-HU" dirty="0">
                <a:solidFill>
                  <a:schemeClr val="bg1"/>
                </a:solidFill>
              </a:rPr>
              <a:t>Sarkantyú csak a haladó díjlovagló számokban engedélyezett!</a:t>
            </a:r>
          </a:p>
          <a:p>
            <a:r>
              <a:rPr lang="hu-HU" dirty="0">
                <a:solidFill>
                  <a:schemeClr val="bg1"/>
                </a:solidFill>
              </a:rPr>
              <a:t>Lábvédő nem megengedett.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2" name="Kép 11" descr="A képen szöveg, szoftver, Multimédiás szoftver, Grafikai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FA63770-0D0B-DA19-E6D1-D5D8818DB8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71" t="36956" r="22242" b="11449"/>
          <a:stretch>
            <a:fillRect/>
          </a:stretch>
        </p:blipFill>
        <p:spPr>
          <a:xfrm>
            <a:off x="155390" y="4234383"/>
            <a:ext cx="3223916" cy="2495922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D8E9AA8F-F51C-DB66-BD10-62CCF9BA5C5A}"/>
              </a:ext>
            </a:extLst>
          </p:cNvPr>
          <p:cNvSpPr txBox="1"/>
          <p:nvPr/>
        </p:nvSpPr>
        <p:spPr>
          <a:xfrm>
            <a:off x="55997" y="3865051"/>
            <a:ext cx="240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Engedélyezett zablák:</a:t>
            </a:r>
          </a:p>
        </p:txBody>
      </p:sp>
    </p:spTree>
    <p:extLst>
      <p:ext uri="{BB962C8B-B14F-4D97-AF65-F5344CB8AC3E}">
        <p14:creationId xmlns:p14="http://schemas.microsoft.com/office/powerpoint/2010/main" val="2131850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33C7407-86BF-BA84-0F5E-29F2B99F7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703830"/>
          </a:xfrm>
        </p:spPr>
        <p:txBody>
          <a:bodyPr anchor="ctr">
            <a:normAutofit/>
          </a:bodyPr>
          <a:lstStyle/>
          <a:p>
            <a:r>
              <a:rPr lang="hu-HU" sz="4800"/>
              <a:t>Caprilli</a:t>
            </a:r>
            <a:endParaRPr lang="hu-HU" sz="4800" dirty="0"/>
          </a:p>
        </p:txBody>
      </p:sp>
      <p:pic>
        <p:nvPicPr>
          <p:cNvPr id="10" name="Kép 9" descr="A képen sport, ló, motorozás, Állatos sporto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ADE1D24-3F9D-E181-E9DC-46D56A133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7" r="14906" b="-1"/>
          <a:stretch>
            <a:fillRect/>
          </a:stretch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5" name="Tartalom helye 4" descr="A képen ló, sport, motorozás, Lovassporto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7352D9C-6256-12FB-47AC-D001D4B08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0" r="19350" b="-1"/>
          <a:stretch>
            <a:fillRect/>
          </a:stretch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4" name="Kép 3" descr="A képen sport, kültéri, motorozás, ló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D9D0C43-7421-0CAE-A747-D7B77488A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9" r="18071" b="3"/>
          <a:stretch>
            <a:fillRect/>
          </a:stretch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30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F95FF98-3E4B-3A15-25B7-8D21FA362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82" y="4544570"/>
            <a:ext cx="7147481" cy="1703830"/>
          </a:xfrm>
        </p:spPr>
        <p:txBody>
          <a:bodyPr anchor="ctr">
            <a:normAutofit/>
          </a:bodyPr>
          <a:lstStyle/>
          <a:p>
            <a:r>
              <a:rPr lang="hu-HU" sz="2200" dirty="0"/>
              <a:t>Nyitott versenyszám</a:t>
            </a:r>
          </a:p>
          <a:p>
            <a:r>
              <a:rPr lang="hu-HU" sz="2200" dirty="0"/>
              <a:t>Kezdő és haladó szintű programok</a:t>
            </a:r>
          </a:p>
          <a:p>
            <a:r>
              <a:rPr lang="hu-HU" sz="2200" dirty="0"/>
              <a:t>Elbírálás: mint díjlovaglás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20797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A837CC-7FED-2E81-45E2-E9EFE7790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A678EC4-8BB5-6779-067E-7B2811F60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ép 7" descr="A képen ruházat, személy, csődör, kantá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3959061-720E-B188-0E43-C9C26630E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" b="-1"/>
          <a:stretch>
            <a:fillRect/>
          </a:stretch>
        </p:blipFill>
        <p:spPr>
          <a:xfrm>
            <a:off x="-894520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D76EDA5-61CF-C1C4-9DB2-9D58A96A4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CD25EFCD-8C6D-5E7C-EFD9-D2E98F0F4AB4}"/>
              </a:ext>
            </a:extLst>
          </p:cNvPr>
          <p:cNvSpPr/>
          <p:nvPr/>
        </p:nvSpPr>
        <p:spPr>
          <a:xfrm>
            <a:off x="-894520" y="0"/>
            <a:ext cx="1308347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C7E011B-331E-677E-7E68-51ADF3A0706E}"/>
              </a:ext>
            </a:extLst>
          </p:cNvPr>
          <p:cNvSpPr txBox="1"/>
          <p:nvPr/>
        </p:nvSpPr>
        <p:spPr>
          <a:xfrm>
            <a:off x="7959224" y="85589"/>
            <a:ext cx="4095124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 err="1">
                <a:solidFill>
                  <a:srgbClr val="263A79"/>
                </a:solidFill>
              </a:rPr>
              <a:t>Versenyszámok</a:t>
            </a:r>
            <a:r>
              <a:rPr lang="en-US" sz="1600" dirty="0">
                <a:solidFill>
                  <a:srgbClr val="263A79"/>
                </a:solidFill>
              </a:rPr>
              <a:t>:</a:t>
            </a:r>
            <a:endParaRPr lang="hu-HU" sz="1600" dirty="0">
              <a:solidFill>
                <a:srgbClr val="263A79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63A79"/>
                </a:solidFill>
              </a:rPr>
              <a:t>PKX – gyakorló versenyszám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63A79"/>
                </a:solidFill>
              </a:rPr>
              <a:t>PK1 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63A79"/>
                </a:solidFill>
              </a:rPr>
              <a:t>PK2 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63A79"/>
                </a:solidFill>
              </a:rPr>
              <a:t>PK3 </a:t>
            </a:r>
            <a:endParaRPr lang="en-US" sz="1600" dirty="0">
              <a:solidFill>
                <a:srgbClr val="263A79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sz="1600" dirty="0">
              <a:solidFill>
                <a:srgbClr val="263A79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u-HU" sz="1600" dirty="0">
                <a:solidFill>
                  <a:srgbClr val="263A79"/>
                </a:solidFill>
              </a:rPr>
              <a:t>Kategóriák:</a:t>
            </a:r>
            <a:endParaRPr lang="en-US" sz="1600" dirty="0">
              <a:solidFill>
                <a:srgbClr val="263A79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63A79"/>
                </a:solidFill>
              </a:rPr>
              <a:t>póni 1: 137 cm és az alatti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63A79"/>
                </a:solidFill>
              </a:rPr>
              <a:t>póni 2: 138-148 cm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63A79"/>
                </a:solidFill>
              </a:rPr>
              <a:t>nagy ló: 149 cm-től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hu-HU" sz="1600" dirty="0">
              <a:solidFill>
                <a:srgbClr val="263A79"/>
              </a:solidFill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hu-HU" sz="1600" dirty="0">
                <a:solidFill>
                  <a:srgbClr val="263A79"/>
                </a:solidFill>
              </a:rPr>
              <a:t>Kezdő gyerek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hu-HU" sz="1600" dirty="0">
                <a:solidFill>
                  <a:srgbClr val="263A79"/>
                </a:solidFill>
              </a:rPr>
              <a:t>Haladó gyerek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hu-HU" sz="1600" dirty="0">
                <a:solidFill>
                  <a:srgbClr val="263A79"/>
                </a:solidFill>
              </a:rPr>
              <a:t>Kezdő ifi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hu-HU" sz="1600" dirty="0">
                <a:solidFill>
                  <a:srgbClr val="263A79"/>
                </a:solidFill>
              </a:rPr>
              <a:t>Haladó ifi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hu-HU" sz="1600" dirty="0">
              <a:solidFill>
                <a:srgbClr val="263A79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hu-HU" sz="1600" b="1" dirty="0">
                <a:solidFill>
                  <a:srgbClr val="263A79"/>
                </a:solidFill>
              </a:rPr>
              <a:t>Mitől lesz egy lovas a díjugrató versenyszámokban haladó?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63A79"/>
                </a:solidFill>
              </a:rPr>
              <a:t>rendelkezik díjugrató vagy lovastusa rajtengedély vizsgával vagy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63A79"/>
                </a:solidFill>
              </a:rPr>
              <a:t>indult már 90 cm-re vagy magasabbra kiírt versenyszámban vagy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63A79"/>
                </a:solidFill>
              </a:rPr>
              <a:t>Póni Klub Díjugrató Bajnokságon indult</a:t>
            </a:r>
            <a:endParaRPr lang="en-US" sz="1600" dirty="0">
              <a:solidFill>
                <a:srgbClr val="263A79"/>
              </a:solidFill>
            </a:endParaRPr>
          </a:p>
        </p:txBody>
      </p:sp>
      <p:pic>
        <p:nvPicPr>
          <p:cNvPr id="4" name="Kép 3" descr="A képen sport, motorozás, személy, kültéri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44C9D0B-725B-4516-1C9F-E966AB01F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5504" y="0"/>
            <a:ext cx="10025458" cy="6858000"/>
          </a:xfrm>
          <a:prstGeom prst="rect">
            <a:avLst/>
          </a:prstGeom>
          <a:gradFill>
            <a:gsLst>
              <a:gs pos="41000">
                <a:schemeClr val="bg1"/>
              </a:gs>
              <a:gs pos="67000">
                <a:schemeClr val="bg1"/>
              </a:gs>
              <a:gs pos="56000">
                <a:schemeClr val="bg1"/>
              </a:gs>
              <a:gs pos="88000">
                <a:schemeClr val="bg1">
                  <a:alpha val="49000"/>
                </a:schemeClr>
              </a:gs>
            </a:gsLst>
            <a:lin ang="5400000" scaled="0"/>
          </a:gradFill>
          <a:effectLst>
            <a:innerShdw blurRad="1270000" dist="1270000">
              <a:schemeClr val="bg1">
                <a:alpha val="98000"/>
              </a:schemeClr>
            </a:innerShdw>
          </a:effec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AAF291B4-0009-1D70-B00A-0C6A60DC537B}"/>
              </a:ext>
            </a:extLst>
          </p:cNvPr>
          <p:cNvSpPr txBox="1"/>
          <p:nvPr/>
        </p:nvSpPr>
        <p:spPr>
          <a:xfrm>
            <a:off x="4549820" y="223237"/>
            <a:ext cx="32078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800" dirty="0">
                <a:ln w="28575" cap="rnd">
                  <a:solidFill>
                    <a:srgbClr val="263A79"/>
                  </a:solidFill>
                </a:ln>
                <a:solidFill>
                  <a:schemeClr val="bg1">
                    <a:alpha val="0"/>
                  </a:schemeClr>
                </a:solidFill>
              </a:rPr>
              <a:t>Díjugratás</a:t>
            </a:r>
            <a:endParaRPr lang="hu-HU" sz="4800" dirty="0"/>
          </a:p>
        </p:txBody>
      </p:sp>
    </p:spTree>
    <p:extLst>
      <p:ext uri="{BB962C8B-B14F-4D97-AF65-F5344CB8AC3E}">
        <p14:creationId xmlns:p14="http://schemas.microsoft.com/office/powerpoint/2010/main" val="2610593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823F6-E255-5DAF-7E28-B1E960969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9F45D4-B9C2-1681-4E1F-0511ED45A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382"/>
            <a:ext cx="10401888" cy="1325563"/>
          </a:xfrm>
        </p:spPr>
        <p:txBody>
          <a:bodyPr/>
          <a:lstStyle/>
          <a:p>
            <a:pPr algn="ctr"/>
            <a:r>
              <a:rPr lang="hu-HU" dirty="0">
                <a:solidFill>
                  <a:srgbClr val="263A79"/>
                </a:solidFill>
              </a:rPr>
              <a:t>Díjugrató versenyszámok összehasonlítása</a:t>
            </a:r>
          </a:p>
        </p:txBody>
      </p:sp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86814B17-2424-CF6A-DA63-A10AFBEE61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066751"/>
              </p:ext>
            </p:extLst>
          </p:nvPr>
        </p:nvGraphicFramePr>
        <p:xfrm>
          <a:off x="838200" y="1106394"/>
          <a:ext cx="10401888" cy="5584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0472">
                  <a:extLst>
                    <a:ext uri="{9D8B030D-6E8A-4147-A177-3AD203B41FA5}">
                      <a16:colId xmlns:a16="http://schemas.microsoft.com/office/drawing/2014/main" val="993546202"/>
                    </a:ext>
                  </a:extLst>
                </a:gridCol>
                <a:gridCol w="2599819">
                  <a:extLst>
                    <a:ext uri="{9D8B030D-6E8A-4147-A177-3AD203B41FA5}">
                      <a16:colId xmlns:a16="http://schemas.microsoft.com/office/drawing/2014/main" val="2560265154"/>
                    </a:ext>
                  </a:extLst>
                </a:gridCol>
                <a:gridCol w="2601125">
                  <a:extLst>
                    <a:ext uri="{9D8B030D-6E8A-4147-A177-3AD203B41FA5}">
                      <a16:colId xmlns:a16="http://schemas.microsoft.com/office/drawing/2014/main" val="1911037386"/>
                    </a:ext>
                  </a:extLst>
                </a:gridCol>
                <a:gridCol w="2600472">
                  <a:extLst>
                    <a:ext uri="{9D8B030D-6E8A-4147-A177-3AD203B41FA5}">
                      <a16:colId xmlns:a16="http://schemas.microsoft.com/office/drawing/2014/main" val="3832232783"/>
                    </a:ext>
                  </a:extLst>
                </a:gridCol>
              </a:tblGrid>
              <a:tr h="463613"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PKX</a:t>
                      </a:r>
                    </a:p>
                  </a:txBody>
                  <a:tcPr>
                    <a:solidFill>
                      <a:srgbClr val="263A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PK1</a:t>
                      </a:r>
                    </a:p>
                  </a:txBody>
                  <a:tcPr>
                    <a:solidFill>
                      <a:srgbClr val="263A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PK2</a:t>
                      </a:r>
                    </a:p>
                  </a:txBody>
                  <a:tcPr>
                    <a:solidFill>
                      <a:srgbClr val="263A7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PK3</a:t>
                      </a:r>
                    </a:p>
                  </a:txBody>
                  <a:tcPr>
                    <a:solidFill>
                      <a:srgbClr val="263A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036133"/>
                  </a:ext>
                </a:extLst>
              </a:tr>
              <a:tr h="686061"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Minimum 6, maximum 8 akadály (X és X-</a:t>
                      </a:r>
                      <a:r>
                        <a:rPr lang="hu-HU" dirty="0" err="1">
                          <a:solidFill>
                            <a:srgbClr val="263A79"/>
                          </a:solidFill>
                        </a:rPr>
                        <a:t>oxer</a:t>
                      </a:r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) kombináció nélkül.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Minimum 6, maximum 8 darab számozott akadály, kombináció nélkül.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Minimum 10, maximum 12 darab számozott akadály, regionális versenyen a versenyévad második felében, júniustól egy kettesugrással.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Minimum 10, maximum 12 darab számozott akadály, kötelezően egy összetett ugrással, ami regionális versenyen csak kettesugrás lehet!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908505"/>
                  </a:ext>
                </a:extLst>
              </a:tr>
              <a:tr h="686061"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Maximális magasság 50-60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>
                          <a:solidFill>
                            <a:srgbClr val="263A79"/>
                          </a:solidFill>
                        </a:rPr>
                        <a:t>Póni 1:</a:t>
                      </a:r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 50 cm magasság és szélesség. </a:t>
                      </a:r>
                    </a:p>
                    <a:p>
                      <a:r>
                        <a:rPr lang="hu-HU" b="1" dirty="0">
                          <a:solidFill>
                            <a:srgbClr val="263A79"/>
                          </a:solidFill>
                        </a:rPr>
                        <a:t>Póni 2: </a:t>
                      </a:r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60 cm magasság és szélesség. </a:t>
                      </a:r>
                    </a:p>
                    <a:p>
                      <a:r>
                        <a:rPr lang="hu-HU" b="1" dirty="0">
                          <a:solidFill>
                            <a:srgbClr val="263A79"/>
                          </a:solidFill>
                        </a:rPr>
                        <a:t>Nagy lovak: </a:t>
                      </a:r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70 cm magasság és szélesség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>
                          <a:solidFill>
                            <a:srgbClr val="263A79"/>
                          </a:solidFill>
                        </a:rPr>
                        <a:t>Póni 1:</a:t>
                      </a:r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 60 cm magasság és szélesség </a:t>
                      </a:r>
                    </a:p>
                    <a:p>
                      <a:r>
                        <a:rPr lang="hu-HU" b="1" dirty="0">
                          <a:solidFill>
                            <a:srgbClr val="263A79"/>
                          </a:solidFill>
                        </a:rPr>
                        <a:t>Póni 2:</a:t>
                      </a:r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 70 cm magasság és szélesség </a:t>
                      </a:r>
                    </a:p>
                    <a:p>
                      <a:r>
                        <a:rPr lang="hu-HU" b="1" dirty="0">
                          <a:solidFill>
                            <a:srgbClr val="263A79"/>
                          </a:solidFill>
                        </a:rPr>
                        <a:t>Nagy lovak: </a:t>
                      </a:r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80 cm magasság és szélesség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b="1" dirty="0">
                          <a:solidFill>
                            <a:srgbClr val="263A79"/>
                          </a:solidFill>
                        </a:rPr>
                        <a:t>Póni 1:</a:t>
                      </a:r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 70 cm magasság és szélesség </a:t>
                      </a:r>
                    </a:p>
                    <a:p>
                      <a:r>
                        <a:rPr lang="hu-HU" b="1" dirty="0">
                          <a:solidFill>
                            <a:srgbClr val="263A79"/>
                          </a:solidFill>
                        </a:rPr>
                        <a:t>Póni 2:</a:t>
                      </a:r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 80 cm magasság és szélesség </a:t>
                      </a:r>
                    </a:p>
                    <a:p>
                      <a:r>
                        <a:rPr lang="hu-HU" b="1" dirty="0">
                          <a:solidFill>
                            <a:srgbClr val="263A79"/>
                          </a:solidFill>
                        </a:rPr>
                        <a:t>Nagy lovak: </a:t>
                      </a:r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90 cm magasság és szélesség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113361"/>
                  </a:ext>
                </a:extLst>
              </a:tr>
              <a:tr h="6860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Nyitott</a:t>
                      </a:r>
                    </a:p>
                    <a:p>
                      <a:endParaRPr lang="hu-HU" dirty="0">
                        <a:solidFill>
                          <a:srgbClr val="263A7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Gyerek, Ifi </a:t>
                      </a:r>
                    </a:p>
                    <a:p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Haladók külön értékelve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9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hu-HU" sz="1800" dirty="0">
                          <a:solidFill>
                            <a:srgbClr val="263A79"/>
                          </a:solidFill>
                        </a:rPr>
                        <a:t>póni 1, póni 2, nagy ló</a:t>
                      </a:r>
                      <a:endParaRPr lang="hu-HU" dirty="0">
                        <a:solidFill>
                          <a:srgbClr val="263A7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800" dirty="0">
                          <a:solidFill>
                            <a:srgbClr val="263A79"/>
                          </a:solidFill>
                        </a:rPr>
                        <a:t>póni 1, póni 2, nagy ló</a:t>
                      </a:r>
                      <a:endParaRPr lang="hu-HU" dirty="0">
                        <a:solidFill>
                          <a:srgbClr val="263A79"/>
                        </a:solidFill>
                      </a:endParaRPr>
                    </a:p>
                    <a:p>
                      <a:endParaRPr lang="hu-HU" dirty="0">
                        <a:solidFill>
                          <a:srgbClr val="263A79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136691"/>
                  </a:ext>
                </a:extLst>
              </a:tr>
              <a:tr h="686061"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Hibaidős elbírálás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Lovasok stílusversenye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Egyszeri összevetés vagy hibaidős elbírálás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dirty="0">
                          <a:solidFill>
                            <a:srgbClr val="263A79"/>
                          </a:solidFill>
                        </a:rPr>
                        <a:t>Egyszeri összevetés vagy hibaidős elbírálás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339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3461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A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A képen sport, motorozás, Állatos sportok, kültéri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8563524-31C2-1F0E-B361-AC39D9037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7" t="8985" r="4604" b="5000"/>
          <a:stretch>
            <a:fillRect/>
          </a:stretch>
        </p:blipFill>
        <p:spPr>
          <a:xfrm>
            <a:off x="0" y="0"/>
            <a:ext cx="4737100" cy="349567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7" name="Kép 6" descr="A képen sport, kültéri, motorozás, ló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0A92C1A-5F9C-47C5-DF2D-10E10C424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2"/>
          <a:stretch>
            <a:fillRect/>
          </a:stretch>
        </p:blipFill>
        <p:spPr>
          <a:xfrm>
            <a:off x="3307403" y="937815"/>
            <a:ext cx="4584155" cy="4015582"/>
          </a:xfrm>
          <a:prstGeom prst="rect">
            <a:avLst/>
          </a:prstGeom>
        </p:spPr>
      </p:pic>
      <p:pic>
        <p:nvPicPr>
          <p:cNvPr id="10" name="Kép 9" descr="A képen sport, motorozás, kültéri, f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6A05ABC-43DA-D6FA-C73F-6A3A3C1AA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3"/>
          <a:stretch>
            <a:fillRect/>
          </a:stretch>
        </p:blipFill>
        <p:spPr>
          <a:xfrm>
            <a:off x="6926912" y="2252702"/>
            <a:ext cx="5265088" cy="4605298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0EA374D7-1945-9FE4-3380-17147BD4A93D}"/>
              </a:ext>
            </a:extLst>
          </p:cNvPr>
          <p:cNvSpPr txBox="1"/>
          <p:nvPr/>
        </p:nvSpPr>
        <p:spPr>
          <a:xfrm>
            <a:off x="541104" y="5234392"/>
            <a:ext cx="5058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PKX, PK1: csak csikózabla</a:t>
            </a:r>
          </a:p>
          <a:p>
            <a:r>
              <a:rPr lang="hu-HU" dirty="0">
                <a:solidFill>
                  <a:schemeClr val="bg1"/>
                </a:solidFill>
              </a:rPr>
              <a:t>Fix, gyűrűs, ír és </a:t>
            </a:r>
            <a:r>
              <a:rPr lang="hu-HU" dirty="0" err="1">
                <a:solidFill>
                  <a:schemeClr val="bg1"/>
                </a:solidFill>
              </a:rPr>
              <a:t>bib</a:t>
            </a:r>
            <a:r>
              <a:rPr lang="hu-HU" dirty="0">
                <a:solidFill>
                  <a:schemeClr val="bg1"/>
                </a:solidFill>
              </a:rPr>
              <a:t> martingálok engedélyezettek</a:t>
            </a:r>
          </a:p>
        </p:txBody>
      </p:sp>
    </p:spTree>
    <p:extLst>
      <p:ext uri="{BB962C8B-B14F-4D97-AF65-F5344CB8AC3E}">
        <p14:creationId xmlns:p14="http://schemas.microsoft.com/office/powerpoint/2010/main" val="1905807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A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motorozás, sport, ló, Állatos sporto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CC7140F-9517-47AE-4791-8F2EB1770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8" y="3698374"/>
            <a:ext cx="4643829" cy="3089021"/>
          </a:xfrm>
          <a:prstGeom prst="rect">
            <a:avLst/>
          </a:prstGeom>
        </p:spPr>
      </p:pic>
      <p:pic>
        <p:nvPicPr>
          <p:cNvPr id="7" name="Kép 6" descr="A képen sport, motorozás, Állatos sportok, személ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1A06EB6-F6E8-73C3-F611-C261C3E3C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3" t="13555" r="12100"/>
          <a:stretch>
            <a:fillRect/>
          </a:stretch>
        </p:blipFill>
        <p:spPr>
          <a:xfrm>
            <a:off x="6965579" y="206401"/>
            <a:ext cx="4643829" cy="3463598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2E59D9B4-E319-7BE7-6728-CC78450CC0CA}"/>
              </a:ext>
            </a:extLst>
          </p:cNvPr>
          <p:cNvSpPr txBox="1"/>
          <p:nvPr/>
        </p:nvSpPr>
        <p:spPr>
          <a:xfrm>
            <a:off x="582593" y="4196443"/>
            <a:ext cx="604198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</a:rPr>
              <a:t>Egyéb versenyszámok: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</a:rPr>
              <a:t>Kombinált </a:t>
            </a:r>
            <a:r>
              <a:rPr lang="hu-HU" sz="2800" dirty="0" err="1">
                <a:solidFill>
                  <a:schemeClr val="bg1"/>
                </a:solidFill>
              </a:rPr>
              <a:t>cross</a:t>
            </a:r>
            <a:endParaRPr lang="hu-HU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</a:rPr>
              <a:t>Ugró előkészítő/pályalovaglás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</a:rPr>
              <a:t>Lovas Játékok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bg1"/>
                </a:solidFill>
              </a:rPr>
              <a:t>Alap REV</a:t>
            </a:r>
          </a:p>
          <a:p>
            <a:endParaRPr lang="hu-HU" dirty="0"/>
          </a:p>
        </p:txBody>
      </p:sp>
      <p:pic>
        <p:nvPicPr>
          <p:cNvPr id="3" name="Kép 2" descr="A képen Lovassportok, ló, Állatos sportok, nyere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1B5B072-7991-5F9E-9441-6836821FA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62" y="206401"/>
            <a:ext cx="5561138" cy="369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88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Kép 12" descr="A képen talaj, kültéri, képernyő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9CCBD81-EA29-9B29-AD81-776EA1183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1" b="5"/>
          <a:stretch>
            <a:fillRect/>
          </a:stretch>
        </p:blipFill>
        <p:spPr>
          <a:xfrm rot="5400000">
            <a:off x="-206406" y="206408"/>
            <a:ext cx="3383279" cy="2970465"/>
          </a:xfrm>
          <a:prstGeom prst="rect">
            <a:avLst/>
          </a:prstGeom>
        </p:spPr>
      </p:pic>
      <p:pic>
        <p:nvPicPr>
          <p:cNvPr id="5" name="Tartalom helye 4" descr="A képen talaj, kültéri, jármű, sí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C051F8C-C449-01D1-F7D0-A8E674EB3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1" b="5"/>
          <a:stretch>
            <a:fillRect/>
          </a:stretch>
        </p:blipFill>
        <p:spPr>
          <a:xfrm rot="5400000">
            <a:off x="2866549" y="206406"/>
            <a:ext cx="3383278" cy="2970465"/>
          </a:xfrm>
          <a:prstGeom prst="rect">
            <a:avLst/>
          </a:prstGeom>
        </p:spPr>
      </p:pic>
      <p:pic>
        <p:nvPicPr>
          <p:cNvPr id="11" name="Kép 10" descr="A képen talaj, képernyőkép, kültéri, tengerpar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EC7712E-FB9C-FE0C-3794-D6C673099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15"/>
          <a:stretch>
            <a:fillRect/>
          </a:stretch>
        </p:blipFill>
        <p:spPr>
          <a:xfrm rot="5400000">
            <a:off x="5940170" y="205739"/>
            <a:ext cx="3383278" cy="2971800"/>
          </a:xfrm>
          <a:prstGeom prst="rect">
            <a:avLst/>
          </a:prstGeom>
        </p:spPr>
      </p:pic>
      <p:pic>
        <p:nvPicPr>
          <p:cNvPr id="15" name="Kép 14" descr="A képen talaj, kültéri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19900B1-B211-0CA5-02FC-1F3DFCFFB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 r="13859"/>
          <a:stretch>
            <a:fillRect/>
          </a:stretch>
        </p:blipFill>
        <p:spPr>
          <a:xfrm rot="5400000">
            <a:off x="9014461" y="205739"/>
            <a:ext cx="3383278" cy="2971800"/>
          </a:xfrm>
          <a:prstGeom prst="rect">
            <a:avLst/>
          </a:prstGeom>
        </p:spPr>
      </p:pic>
      <p:pic>
        <p:nvPicPr>
          <p:cNvPr id="7" name="Kép 6" descr="A képen kültéri, talaj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1861B3B-7FF2-5AFE-95B2-F3AFFE7765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6" r="5" b="5"/>
          <a:stretch>
            <a:fillRect/>
          </a:stretch>
        </p:blipFill>
        <p:spPr>
          <a:xfrm rot="5400000">
            <a:off x="-207424" y="3681127"/>
            <a:ext cx="3383280" cy="297046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343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D41C1E-8BF5-23DE-3E5A-7E7845A1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r>
              <a:rPr lang="hu-HU" sz="3200">
                <a:solidFill>
                  <a:srgbClr val="FFFFFF"/>
                </a:solidFill>
              </a:rPr>
              <a:t>Terepakadályok</a:t>
            </a:r>
          </a:p>
        </p:txBody>
      </p:sp>
      <p:pic>
        <p:nvPicPr>
          <p:cNvPr id="9" name="Kép 8" descr="A képen szöveg, képernyőkép, Hirdetőtábla, tábl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FD9F3D4-5378-3EFE-F04A-413019E2AD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81" b="5"/>
          <a:stretch>
            <a:fillRect/>
          </a:stretch>
        </p:blipFill>
        <p:spPr>
          <a:xfrm rot="5400000">
            <a:off x="2853495" y="3681126"/>
            <a:ext cx="3383280" cy="297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40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G_0524">
            <a:hlinkClick r:id="" action="ppaction://media"/>
            <a:extLst>
              <a:ext uri="{FF2B5EF4-FFF2-40B4-BE49-F238E27FC236}">
                <a16:creationId xmlns:a16="http://schemas.microsoft.com/office/drawing/2014/main" id="{EAD6D9CB-9514-A237-9F51-CC33037C733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4363" y="457200"/>
            <a:ext cx="334327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30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A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47F3165-BE9C-7D3B-70EE-052596CC6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223" y="557189"/>
            <a:ext cx="3826577" cy="1671566"/>
          </a:xfrm>
        </p:spPr>
        <p:txBody>
          <a:bodyPr>
            <a:normAutofit/>
          </a:bodyPr>
          <a:lstStyle/>
          <a:p>
            <a:r>
              <a:rPr lang="hu-HU" sz="4000" dirty="0">
                <a:solidFill>
                  <a:schemeClr val="bg1"/>
                </a:solidFill>
              </a:rPr>
              <a:t>Lovas Játékok</a:t>
            </a:r>
          </a:p>
        </p:txBody>
      </p:sp>
      <p:pic>
        <p:nvPicPr>
          <p:cNvPr id="5" name="Tartalom helye 4" descr="A képen kültéri, fű, ló, személ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786049F-F4F5-0878-2525-066CDC79C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0" r="1" b="20740"/>
          <a:stretch>
            <a:fillRect/>
          </a:stretch>
        </p:blipFill>
        <p:spPr>
          <a:xfrm>
            <a:off x="20" y="-1"/>
            <a:ext cx="3997732" cy="4469126"/>
          </a:xfrm>
          <a:prstGeom prst="rect">
            <a:avLst/>
          </a:prstGeom>
        </p:spPr>
      </p:pic>
      <p:pic>
        <p:nvPicPr>
          <p:cNvPr id="17" name="Kép 16" descr="A képen kültéri, fű, fa, csődö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5A9FF1C-C243-3F61-35CB-2DADD1147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4" b="1"/>
          <a:stretch>
            <a:fillRect/>
          </a:stretch>
        </p:blipFill>
        <p:spPr>
          <a:xfrm>
            <a:off x="4184069" y="-2"/>
            <a:ext cx="3027239" cy="2226220"/>
          </a:xfrm>
          <a:prstGeom prst="rect">
            <a:avLst/>
          </a:prstGeom>
        </p:spPr>
      </p:pic>
      <p:pic>
        <p:nvPicPr>
          <p:cNvPr id="7" name="Kép 6" descr="A képen kültéri, személy, fa, fű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A9FA6FE-40BB-BAE8-BDF8-C5D730CF29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" b="-6"/>
          <a:stretch>
            <a:fillRect/>
          </a:stretch>
        </p:blipFill>
        <p:spPr>
          <a:xfrm>
            <a:off x="4184069" y="2406570"/>
            <a:ext cx="3027239" cy="2050948"/>
          </a:xfrm>
          <a:prstGeom prst="rect">
            <a:avLst/>
          </a:prstGeom>
        </p:spPr>
      </p:pic>
      <p:pic>
        <p:nvPicPr>
          <p:cNvPr id="15" name="Kép 14" descr="A képen kültéri, fű, személy, csődö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5C0C5A7-6C6C-459C-E5A4-E19B8D860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r="6" b="6"/>
          <a:stretch>
            <a:fillRect/>
          </a:stretch>
        </p:blipFill>
        <p:spPr>
          <a:xfrm>
            <a:off x="-3717" y="4638290"/>
            <a:ext cx="3020892" cy="2219710"/>
          </a:xfrm>
          <a:prstGeom prst="rect">
            <a:avLst/>
          </a:prstGeom>
        </p:spPr>
      </p:pic>
      <p:pic>
        <p:nvPicPr>
          <p:cNvPr id="13" name="Kép 12" descr="A képen kültéri, fű, személy, f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CDEBC70-27D6-6DDD-C568-FC681C6CE9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" r="3" b="14824"/>
          <a:stretch>
            <a:fillRect/>
          </a:stretch>
        </p:blipFill>
        <p:spPr>
          <a:xfrm>
            <a:off x="3184628" y="4629236"/>
            <a:ext cx="4026679" cy="2228764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A840430-6B79-A31F-C538-834DE879C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223" y="2400475"/>
            <a:ext cx="3826578" cy="3776488"/>
          </a:xfrm>
        </p:spPr>
        <p:txBody>
          <a:bodyPr>
            <a:normAutofit/>
          </a:bodyPr>
          <a:lstStyle/>
          <a:p>
            <a:r>
              <a:rPr lang="en-US" sz="2000" dirty="0" err="1">
                <a:hlinkClick r:id="rId7"/>
              </a:rPr>
              <a:t>Részletes</a:t>
            </a:r>
            <a:r>
              <a:rPr lang="en-US" sz="2000" dirty="0">
                <a:hlinkClick r:id="rId7"/>
              </a:rPr>
              <a:t> </a:t>
            </a:r>
            <a:r>
              <a:rPr lang="en-US" sz="2000" dirty="0" err="1">
                <a:hlinkClick r:id="rId7"/>
              </a:rPr>
              <a:t>ismertető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13675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1DD84B-5386-08A5-21C7-87873EC9D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Győr-Moson-Sopron Vármegye </a:t>
            </a:r>
            <a:br>
              <a:rPr lang="hu-HU" dirty="0"/>
            </a:br>
            <a:r>
              <a:rPr lang="hu-HU" dirty="0"/>
              <a:t>Díjugrató Versenyei 2026. 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C1938FA-0C37-DB50-FB64-6AD6365A76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76353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hu-HU" dirty="0"/>
              <a:t>május 1. </a:t>
            </a:r>
            <a:r>
              <a:rPr lang="hu-HU" b="1" dirty="0"/>
              <a:t>Sokoró</a:t>
            </a:r>
            <a:r>
              <a:rPr lang="hu-HU" dirty="0"/>
              <a:t> Lovasudvar </a:t>
            </a:r>
          </a:p>
          <a:p>
            <a:r>
              <a:rPr lang="hu-HU" i="1" dirty="0"/>
              <a:t>május 16. </a:t>
            </a:r>
            <a:r>
              <a:rPr lang="hu-HU" b="1" i="1" dirty="0"/>
              <a:t>Lóerő</a:t>
            </a:r>
            <a:r>
              <a:rPr lang="hu-HU" i="1" dirty="0"/>
              <a:t> Lovasudvar Százszorszép – Némethy 115 </a:t>
            </a:r>
            <a:r>
              <a:rPr lang="hu-HU" i="1" dirty="0" err="1"/>
              <a:t>Champ</a:t>
            </a:r>
            <a:r>
              <a:rPr lang="hu-HU" i="1" dirty="0"/>
              <a:t>. forduló </a:t>
            </a:r>
          </a:p>
          <a:p>
            <a:r>
              <a:rPr lang="hu-HU" dirty="0"/>
              <a:t>június 6. </a:t>
            </a:r>
            <a:r>
              <a:rPr lang="hu-HU" b="1" dirty="0"/>
              <a:t>Mosonmagyaróvár</a:t>
            </a:r>
            <a:r>
              <a:rPr lang="hu-HU" dirty="0"/>
              <a:t>•</a:t>
            </a:r>
          </a:p>
          <a:p>
            <a:r>
              <a:rPr lang="hu-HU" dirty="0"/>
              <a:t>június 27. </a:t>
            </a:r>
            <a:r>
              <a:rPr lang="hu-HU" b="1" dirty="0"/>
              <a:t>Győrzámoly</a:t>
            </a:r>
            <a:r>
              <a:rPr lang="hu-HU" dirty="0"/>
              <a:t> Horváth Lovasudvar - </a:t>
            </a:r>
            <a:r>
              <a:rPr lang="hu-HU" i="1" dirty="0"/>
              <a:t>Némethy 115 </a:t>
            </a:r>
            <a:r>
              <a:rPr lang="hu-HU" i="1" dirty="0" err="1"/>
              <a:t>Champ</a:t>
            </a:r>
            <a:r>
              <a:rPr lang="hu-HU" i="1" dirty="0"/>
              <a:t>. forduló </a:t>
            </a:r>
          </a:p>
          <a:p>
            <a:r>
              <a:rPr lang="hu-HU" dirty="0"/>
              <a:t>július 11. </a:t>
            </a:r>
            <a:r>
              <a:rPr lang="hu-HU" b="1" dirty="0"/>
              <a:t>Hédervár</a:t>
            </a:r>
            <a:r>
              <a:rPr lang="hu-HU" dirty="0"/>
              <a:t>  - </a:t>
            </a:r>
            <a:r>
              <a:rPr lang="hu-HU" i="1" dirty="0"/>
              <a:t>Némethy 115 </a:t>
            </a:r>
            <a:r>
              <a:rPr lang="hu-HU" i="1" dirty="0" err="1"/>
              <a:t>Champ</a:t>
            </a:r>
            <a:r>
              <a:rPr lang="hu-HU" i="1" dirty="0"/>
              <a:t>. DÖNTŐ </a:t>
            </a:r>
          </a:p>
          <a:p>
            <a:r>
              <a:rPr lang="hu-HU" b="1" dirty="0"/>
              <a:t>szeptember 12. Dunakiliti Vármegyei Döntő</a:t>
            </a:r>
          </a:p>
          <a:p>
            <a:endParaRPr lang="hu-HU" dirty="0"/>
          </a:p>
        </p:txBody>
      </p:sp>
      <p:pic>
        <p:nvPicPr>
          <p:cNvPr id="6" name="Tartalom helye 7">
            <a:extLst>
              <a:ext uri="{FF2B5EF4-FFF2-40B4-BE49-F238E27FC236}">
                <a16:creationId xmlns:a16="http://schemas.microsoft.com/office/drawing/2014/main" id="{8E508FA0-18D1-78DD-1ABD-68AB9C0254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76353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640040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A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E6D23B-8945-131B-0FA5-0E80F2C2D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Pár fontos információ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A3542DD-24E1-AA9C-B9A2-E933F7891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dirty="0">
                <a:solidFill>
                  <a:schemeClr val="bg1"/>
                </a:solidFill>
              </a:rPr>
              <a:t>25 éves korig</a:t>
            </a:r>
          </a:p>
          <a:p>
            <a:r>
              <a:rPr lang="hu-HU" dirty="0">
                <a:solidFill>
                  <a:schemeClr val="bg1"/>
                </a:solidFill>
              </a:rPr>
              <a:t>Lovak startjainak száma: Az összes startok száma maximum 8 lehet. Ebből díjlovaglás és ugró együtt maximum 5, de az ugró nem lehet több 3-nál.</a:t>
            </a:r>
          </a:p>
          <a:p>
            <a:r>
              <a:rPr lang="hu-HU" dirty="0">
                <a:solidFill>
                  <a:schemeClr val="bg1"/>
                </a:solidFill>
              </a:rPr>
              <a:t>Rajtengedély-vizsgával rendelkező lovasok is indulhatnak, de ők haladóként lesznek értékelve. </a:t>
            </a:r>
          </a:p>
          <a:p>
            <a:r>
              <a:rPr lang="hu-HU" dirty="0">
                <a:solidFill>
                  <a:schemeClr val="bg1"/>
                </a:solidFill>
              </a:rPr>
              <a:t>Kobak minden lovasnak kötelező!</a:t>
            </a:r>
          </a:p>
          <a:p>
            <a:r>
              <a:rPr lang="hu-HU" dirty="0">
                <a:solidFill>
                  <a:schemeClr val="bg1"/>
                </a:solidFill>
              </a:rPr>
              <a:t>Gerincvédő nem kötelező, de használható.</a:t>
            </a:r>
          </a:p>
          <a:p>
            <a:r>
              <a:rPr lang="hu-HU" dirty="0">
                <a:solidFill>
                  <a:schemeClr val="bg1"/>
                </a:solidFill>
              </a:rPr>
              <a:t>Szabályos lovaglócipő lábszárvédővel vagy lovaglócsizma kötelező!</a:t>
            </a:r>
          </a:p>
          <a:p>
            <a:r>
              <a:rPr lang="hu-HU" dirty="0">
                <a:solidFill>
                  <a:schemeClr val="bg1"/>
                </a:solidFill>
              </a:rPr>
              <a:t>Az adott versenyszámra nevezett lovat a versenyszám előtt kizárólag a versenyszámba nevezett lovasa lovagolhatja. A szabály megszegése a ló és lovasa (lovasai) azonnali kizárását vonja maga után. Edző, szülő, nem nevezett lovas NEM ülhet a lóra!</a:t>
            </a:r>
          </a:p>
        </p:txBody>
      </p:sp>
    </p:spTree>
    <p:extLst>
      <p:ext uri="{BB962C8B-B14F-4D97-AF65-F5344CB8AC3E}">
        <p14:creationId xmlns:p14="http://schemas.microsoft.com/office/powerpoint/2010/main" val="1723536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1E6430A-5924-DE36-F104-42C57CE32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hu-HU" sz="5400"/>
              <a:t>Minősülési rendszer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D52CB41-7E77-20FD-5CC9-ABEAA6C78819}"/>
              </a:ext>
            </a:extLst>
          </p:cNvPr>
          <p:cNvSpPr txBox="1"/>
          <p:nvPr/>
        </p:nvSpPr>
        <p:spPr>
          <a:xfrm>
            <a:off x="353961" y="2782669"/>
            <a:ext cx="36674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Elég csak egyszer teljesíteni a minősülési követelményeket (Tehát nem évente kell minősülni!)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Cél: az adott versenyszámban a versenyszám szintjének megfelelő tudású lovasok induljanak, ezzel is megelőzni a veszélyes lovaglást.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Ez a rendszer különbözik az országos bajnokság minősülésétől! </a:t>
            </a:r>
          </a:p>
        </p:txBody>
      </p:sp>
      <p:pic>
        <p:nvPicPr>
          <p:cNvPr id="6" name="Kép 5" descr="A képen szöveg, Post-it cetli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56D0E5A-1F6B-991D-5049-8AB737959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5" t="19048" r="24670"/>
          <a:stretch>
            <a:fillRect/>
          </a:stretch>
        </p:blipFill>
        <p:spPr>
          <a:xfrm>
            <a:off x="4510459" y="6812"/>
            <a:ext cx="7587758" cy="687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90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kültéri, személy, ruházat, 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DC5D7D7-036A-677A-BF43-21D416233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1" b="1032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982BF76-F1A9-2446-A441-DA2E3D2AA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Póni Klub Országos Bajnokság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171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9923466-1AD0-9BBA-34AF-DBEB0B2D3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746" y="3703975"/>
            <a:ext cx="4337858" cy="2398713"/>
          </a:xfrm>
        </p:spPr>
        <p:txBody>
          <a:bodyPr>
            <a:normAutofit/>
          </a:bodyPr>
          <a:lstStyle/>
          <a:p>
            <a:pPr algn="ctr"/>
            <a:r>
              <a:rPr lang="hu-HU" sz="4000"/>
              <a:t>Póni Klub </a:t>
            </a:r>
            <a:br>
              <a:rPr lang="hu-HU" sz="4000"/>
            </a:br>
            <a:r>
              <a:rPr lang="hu-HU" sz="4000"/>
              <a:t>Országos Bajnokság</a:t>
            </a:r>
          </a:p>
        </p:txBody>
      </p:sp>
      <p:pic>
        <p:nvPicPr>
          <p:cNvPr id="17" name="Kép 16" descr="A képen kültéri, személy, ég, f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28C165E-433B-5870-D7C5-F50FB82A3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r="20752"/>
          <a:stretch>
            <a:fillRect/>
          </a:stretch>
        </p:blipFill>
        <p:spPr>
          <a:xfrm>
            <a:off x="2" y="10"/>
            <a:ext cx="12191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3276FD9-1767-66D4-514F-69A670015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703975"/>
            <a:ext cx="5257800" cy="2398713"/>
          </a:xfrm>
        </p:spPr>
        <p:txBody>
          <a:bodyPr anchor="ctr">
            <a:normAutofit/>
          </a:bodyPr>
          <a:lstStyle/>
          <a:p>
            <a:r>
              <a:rPr lang="hu-HU" sz="1600"/>
              <a:t>Három napos verseny</a:t>
            </a:r>
          </a:p>
          <a:p>
            <a:r>
              <a:rPr lang="hu-HU" sz="1600"/>
              <a:t>Hagyományosan Balatonvilágoson, a Pulai Lovasparkban rendezzük</a:t>
            </a:r>
          </a:p>
          <a:p>
            <a:r>
              <a:rPr lang="hu-HU" sz="1600"/>
              <a:t>Minden bajnokság minősüléshez kötött!</a:t>
            </a:r>
          </a:p>
          <a:p>
            <a:r>
              <a:rPr lang="hu-HU" sz="1600"/>
              <a:t>A Caprilli és az Előkezdő Díjlovagló Bajnokság kivételével mindegyik bajnokság kötelezően 3 napos.</a:t>
            </a:r>
          </a:p>
          <a:p>
            <a:r>
              <a:rPr lang="hu-HU" sz="1600"/>
              <a:t>A bajnokságokon felül vannak vezetőszáras és futószáras versenyszámok is.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404597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F3CC1F7-9605-7B49-68C8-77D200FC7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hu-HU" sz="4600"/>
              <a:t>Versenyrendezés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025BF18-1C63-853C-67CD-884BCE9D5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hu-HU" sz="1900" dirty="0"/>
              <a:t>Rendező: Póni Klub vagy a helyszín</a:t>
            </a:r>
          </a:p>
          <a:p>
            <a:r>
              <a:rPr lang="hu-HU" sz="1900" dirty="0"/>
              <a:t>A Póni Klub technikai hátteret nyújt: segítség a díjak beszerzésében, versenyiroda háttér, bírókkal való kommunikáció</a:t>
            </a:r>
          </a:p>
          <a:p>
            <a:r>
              <a:rPr lang="hu-HU" sz="1900" dirty="0"/>
              <a:t>Szükség esetén négyszög és terepakadályok biztosítása</a:t>
            </a:r>
          </a:p>
          <a:p>
            <a:r>
              <a:rPr lang="hu-HU" sz="1900" dirty="0"/>
              <a:t>Mentő kötelező!</a:t>
            </a:r>
          </a:p>
          <a:p>
            <a:r>
              <a:rPr lang="hu-HU" sz="1900" dirty="0"/>
              <a:t>Ajánlott: hangosítás, önkéntesek leszervezése</a:t>
            </a:r>
          </a:p>
        </p:txBody>
      </p:sp>
      <p:pic>
        <p:nvPicPr>
          <p:cNvPr id="5" name="Kép 4" descr="A képen kültéri, ló, fa, Lovassporto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DEBFEA2-7D05-B8BA-3E08-ED6C9FF12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0" r="15917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76340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, képernyőkép, Multimédiás szoftver, szoftv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00F71C7-35B0-4538-72D9-BBE50E053B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84" t="11373" r="13966" b="13220"/>
          <a:stretch>
            <a:fillRect/>
          </a:stretch>
        </p:blipFill>
        <p:spPr>
          <a:xfrm>
            <a:off x="1417319" y="0"/>
            <a:ext cx="9357361" cy="517144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D6439A7F-3A41-28B0-3F60-71FBA11E4E54}"/>
              </a:ext>
            </a:extLst>
          </p:cNvPr>
          <p:cNvSpPr txBox="1"/>
          <p:nvPr/>
        </p:nvSpPr>
        <p:spPr>
          <a:xfrm>
            <a:off x="2832653" y="5052172"/>
            <a:ext cx="5168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Általános információk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Friss hírek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Startlisták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Versenynaptár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59725A2-06F4-6DF8-2EDB-F56BA415F131}"/>
              </a:ext>
            </a:extLst>
          </p:cNvPr>
          <p:cNvSpPr txBox="1"/>
          <p:nvPr/>
        </p:nvSpPr>
        <p:spPr>
          <a:xfrm>
            <a:off x="6175513" y="5052172"/>
            <a:ext cx="5582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Díjlovagló, </a:t>
            </a:r>
            <a:r>
              <a:rPr lang="hu-HU" dirty="0" err="1"/>
              <a:t>Caprilli</a:t>
            </a:r>
            <a:r>
              <a:rPr lang="hu-HU" dirty="0"/>
              <a:t> és futószáras programok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Póni Klub szabályzat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Tananyagok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Segédletek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353BF02-886E-A55C-48D1-26CBA81FC07C}"/>
              </a:ext>
            </a:extLst>
          </p:cNvPr>
          <p:cNvSpPr txBox="1"/>
          <p:nvPr/>
        </p:nvSpPr>
        <p:spPr>
          <a:xfrm>
            <a:off x="4759188" y="6252501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hlinkClick r:id="rId3"/>
              </a:rPr>
              <a:t>www.poniklub.hu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946366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, képernyőkép, szoftver, Webla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59928FB-647F-59A3-5243-CB392F6B21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250" t="13188" r="23043" b="23362"/>
          <a:stretch>
            <a:fillRect/>
          </a:stretch>
        </p:blipFill>
        <p:spPr>
          <a:xfrm>
            <a:off x="1240735" y="23180"/>
            <a:ext cx="9710530" cy="683482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CC670BFD-9F48-3D8C-8392-D581A2A5DD0A}"/>
              </a:ext>
            </a:extLst>
          </p:cNvPr>
          <p:cNvSpPr txBox="1"/>
          <p:nvPr/>
        </p:nvSpPr>
        <p:spPr>
          <a:xfrm>
            <a:off x="4395660" y="4474104"/>
            <a:ext cx="61150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Lovasok regisztrációja – tagdíj: 8000 Ft/év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Lovak regisztrációja - ingyenes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Klubok regisztrációja - ingyenes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Edzők regisztrációja – tagdíj: 8000 Ft/év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Licenc igénylés (tagdíj)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97A3849-C47A-F1F2-1013-730E424512EE}"/>
              </a:ext>
            </a:extLst>
          </p:cNvPr>
          <p:cNvSpPr txBox="1"/>
          <p:nvPr/>
        </p:nvSpPr>
        <p:spPr>
          <a:xfrm>
            <a:off x="4159526" y="5811822"/>
            <a:ext cx="3872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hlinkClick r:id="rId3" action="ppaction://hlinkfile"/>
              </a:rPr>
              <a:t>ugyfelkapu.poniklub.hu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82761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, képernyőkép,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2A8CE6A-8367-BC7C-24A1-9DFC72FCA9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87" t="11594" r="10326" b="17826"/>
          <a:stretch>
            <a:fillRect/>
          </a:stretch>
        </p:blipFill>
        <p:spPr>
          <a:xfrm>
            <a:off x="89453" y="69574"/>
            <a:ext cx="14267282" cy="6579704"/>
          </a:xfrm>
          <a:prstGeom prst="rect">
            <a:avLst/>
          </a:prstGeom>
        </p:spPr>
      </p:pic>
      <p:pic>
        <p:nvPicPr>
          <p:cNvPr id="8" name="Kép 7" descr="A képen szöveg, képernyőkép, szoftver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C9E872A-F195-7711-08A1-4EC7D04598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31" t="10739" r="71875"/>
          <a:stretch>
            <a:fillRect/>
          </a:stretch>
        </p:blipFill>
        <p:spPr>
          <a:xfrm>
            <a:off x="6758608" y="69574"/>
            <a:ext cx="3200401" cy="6614501"/>
          </a:xfrm>
          <a:prstGeom prst="rect">
            <a:avLst/>
          </a:prstGeom>
        </p:spPr>
      </p:pic>
      <p:pic>
        <p:nvPicPr>
          <p:cNvPr id="10" name="Kép 9" descr="A képen szöveg, képernyőkép, szoftver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2F8F1FC-F3D6-8826-9E28-0EAE9F70E6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174" t="11305" r="27364"/>
          <a:stretch>
            <a:fillRect/>
          </a:stretch>
        </p:blipFill>
        <p:spPr>
          <a:xfrm>
            <a:off x="9869555" y="69574"/>
            <a:ext cx="2494723" cy="608274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8BB8953-81BE-34F8-681B-1F1A62902912}"/>
              </a:ext>
            </a:extLst>
          </p:cNvPr>
          <p:cNvSpPr txBox="1"/>
          <p:nvPr/>
        </p:nvSpPr>
        <p:spPr>
          <a:xfrm>
            <a:off x="5755009" y="4681518"/>
            <a:ext cx="3916017" cy="1200329"/>
          </a:xfrm>
          <a:prstGeom prst="rect">
            <a:avLst/>
          </a:prstGeom>
          <a:solidFill>
            <a:srgbClr val="F7F6F3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Lovasok nevezése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Versenykiírások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Egyes versenyek versenyszámai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Eredmények</a:t>
            </a:r>
          </a:p>
        </p:txBody>
      </p:sp>
      <p:sp>
        <p:nvSpPr>
          <p:cNvPr id="11" name="Nyíl: jobbra mutató 10">
            <a:extLst>
              <a:ext uri="{FF2B5EF4-FFF2-40B4-BE49-F238E27FC236}">
                <a16:creationId xmlns:a16="http://schemas.microsoft.com/office/drawing/2014/main" id="{6484509B-0C6E-4FD2-8D49-17A0306BB3F7}"/>
              </a:ext>
            </a:extLst>
          </p:cNvPr>
          <p:cNvSpPr/>
          <p:nvPr/>
        </p:nvSpPr>
        <p:spPr>
          <a:xfrm>
            <a:off x="2784965" y="2314708"/>
            <a:ext cx="4150856" cy="3018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Kör: üres 11">
            <a:extLst>
              <a:ext uri="{FF2B5EF4-FFF2-40B4-BE49-F238E27FC236}">
                <a16:creationId xmlns:a16="http://schemas.microsoft.com/office/drawing/2014/main" id="{77C375A8-34F2-83E0-C497-817A066F57BA}"/>
              </a:ext>
            </a:extLst>
          </p:cNvPr>
          <p:cNvSpPr/>
          <p:nvPr/>
        </p:nvSpPr>
        <p:spPr>
          <a:xfrm>
            <a:off x="2232991" y="2168872"/>
            <a:ext cx="580229" cy="593546"/>
          </a:xfrm>
          <a:prstGeom prst="donut">
            <a:avLst>
              <a:gd name="adj" fmla="val 516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7AB1DC4A-71ED-1747-E14D-695C1A8762C8}"/>
              </a:ext>
            </a:extLst>
          </p:cNvPr>
          <p:cNvSpPr txBox="1"/>
          <p:nvPr/>
        </p:nvSpPr>
        <p:spPr>
          <a:xfrm>
            <a:off x="5955104" y="5881847"/>
            <a:ext cx="3517393" cy="523220"/>
          </a:xfrm>
          <a:prstGeom prst="rect">
            <a:avLst/>
          </a:prstGeom>
          <a:solidFill>
            <a:srgbClr val="F7F6F3"/>
          </a:solidFill>
        </p:spPr>
        <p:txBody>
          <a:bodyPr wrap="square" rtlCol="0">
            <a:spAutoFit/>
          </a:bodyPr>
          <a:lstStyle/>
          <a:p>
            <a:r>
              <a:rPr lang="hu-HU" sz="2800" dirty="0">
                <a:hlinkClick r:id="rId4" action="ppaction://hlinkfile"/>
              </a:rPr>
              <a:t>nevezes.poniklub.hu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247978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öveg, képernyőkép, szoftver, Számítógépes ikon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A5A6F53-5974-34F5-395C-F74F85B85C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62" t="38840" r="6088" b="1"/>
          <a:stretch>
            <a:fillRect/>
          </a:stretch>
        </p:blipFill>
        <p:spPr>
          <a:xfrm>
            <a:off x="838200" y="149086"/>
            <a:ext cx="10515600" cy="4194313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8D799825-0EF0-E095-4317-45C1EC6AB0ED}"/>
              </a:ext>
            </a:extLst>
          </p:cNvPr>
          <p:cNvSpPr txBox="1"/>
          <p:nvPr/>
        </p:nvSpPr>
        <p:spPr>
          <a:xfrm>
            <a:off x="3589507" y="2762655"/>
            <a:ext cx="5724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Eredmények (versenyek és bajnokságok)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Pontozólapok megtekintése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Edzői hozzáférés minden saját lovas pontozólapjához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74AF0E94-19E3-ED38-D43C-1508A33EE917}"/>
              </a:ext>
            </a:extLst>
          </p:cNvPr>
          <p:cNvSpPr txBox="1"/>
          <p:nvPr/>
        </p:nvSpPr>
        <p:spPr>
          <a:xfrm>
            <a:off x="4388962" y="4173166"/>
            <a:ext cx="34140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>
                <a:hlinkClick r:id="rId3"/>
              </a:rPr>
              <a:t>www.eprotokol.hu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567554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A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E6D23B-8945-131B-0FA5-0E80F2C2D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Információk versenyrendezőknek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A3542DD-24E1-AA9C-B9A2-E933F7891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bg1"/>
                </a:solidFill>
              </a:rPr>
              <a:t>Ki lehet versenyrendező?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helyi egyesület, vállalkozás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Póni Klub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bg1"/>
                </a:solidFill>
              </a:rPr>
              <a:t>Versenybejelentés, versenynaptár összehangolása, startok számának </a:t>
            </a:r>
            <a:r>
              <a:rPr lang="hu-HU" dirty="0" err="1">
                <a:solidFill>
                  <a:schemeClr val="bg1"/>
                </a:solidFill>
              </a:rPr>
              <a:t>optimalizása</a:t>
            </a:r>
            <a:endParaRPr lang="hu-HU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bg1"/>
                </a:solidFill>
              </a:rPr>
              <a:t>Helyszínnel kapcsolatos elvárások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Versenypálya, melegítőpálya, lovak elhelyezése, parkolók, büfé, mosdó, </a:t>
            </a:r>
            <a:r>
              <a:rPr lang="hu-HU" dirty="0" err="1">
                <a:solidFill>
                  <a:schemeClr val="bg1"/>
                </a:solidFill>
              </a:rPr>
              <a:t>wc</a:t>
            </a:r>
            <a:endParaRPr lang="hu-HU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bg1"/>
                </a:solidFill>
              </a:rPr>
              <a:t>Technikai feltételek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áram és vízvételi lehetőségek, hangosítás, akadálypark, bírói pavilon, négyszög, fotocella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bg1"/>
                </a:solidFill>
              </a:rPr>
              <a:t>Versenyiroda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Póni Klub versenyiroda, fedett helyszín, asztal, székek, áram, internet</a:t>
            </a:r>
          </a:p>
        </p:txBody>
      </p:sp>
    </p:spTree>
    <p:extLst>
      <p:ext uri="{BB962C8B-B14F-4D97-AF65-F5344CB8AC3E}">
        <p14:creationId xmlns:p14="http://schemas.microsoft.com/office/powerpoint/2010/main" val="2796057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Kép 8" descr="A képen szöveg, Grafika, embléma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C88AD47-B9B1-AB9F-509F-91DC07714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" b="750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392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A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7E6D23B-8945-131B-0FA5-0E80F2C2D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Információk versenyrendezőknek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A3542DD-24E1-AA9C-B9A2-E933F7891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bg1"/>
                </a:solidFill>
              </a:rPr>
              <a:t>Személyi feltételek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koordinátor, bemondó, versenybírók, melegítőbíró, TD, pályaépítő „</a:t>
            </a:r>
            <a:r>
              <a:rPr lang="hu-HU" dirty="0" err="1">
                <a:solidFill>
                  <a:schemeClr val="bg1"/>
                </a:solidFill>
              </a:rPr>
              <a:t>lótifuti</a:t>
            </a:r>
            <a:r>
              <a:rPr lang="hu-HU" dirty="0">
                <a:solidFill>
                  <a:schemeClr val="bg1"/>
                </a:solidFill>
              </a:rPr>
              <a:t>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bg1"/>
                </a:solidFill>
              </a:rPr>
              <a:t>Díjazás, díjak előkészítése, díjkiosztás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bg1"/>
                </a:solidFill>
              </a:rPr>
              <a:t>Egyéb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mentő kötelező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lóútlevelek ellenőrzése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hatósági bejelentés, hatósági állatorvos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dirty="0">
                <a:solidFill>
                  <a:schemeClr val="bg1"/>
                </a:solidFill>
              </a:rPr>
              <a:t>Finanszírozás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bevételek startdíjakból, szponzorációból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költségek finanszírozása a bevételekből</a:t>
            </a:r>
          </a:p>
          <a:p>
            <a:pPr lvl="1"/>
            <a:r>
              <a:rPr lang="hu-HU" dirty="0">
                <a:solidFill>
                  <a:schemeClr val="bg1"/>
                </a:solidFill>
              </a:rPr>
              <a:t>optimális startszám meghatározása</a:t>
            </a:r>
          </a:p>
        </p:txBody>
      </p:sp>
    </p:spTree>
    <p:extLst>
      <p:ext uri="{BB962C8B-B14F-4D97-AF65-F5344CB8AC3E}">
        <p14:creationId xmlns:p14="http://schemas.microsoft.com/office/powerpoint/2010/main" val="3143141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személy, Emberi arc, ruházat, kültéri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08D10B6-914C-B6A6-B51A-30B1C85DC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D4E62C9-2662-3C0C-F08C-75C98E866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hu-HU" sz="2800" dirty="0"/>
              <a:t>Köszönöm a figyelmet!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327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E11F8F-5EEB-5169-2580-279F3136F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5CA13E5-D9A2-867B-E31F-C6C7D2709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Kép 8" descr="A képen szöveg, Grafika, embléma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4753B9C-F0FD-F8F6-A575-D9A4E23FF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2" b="7509"/>
          <a:stretch>
            <a:fillRect/>
          </a:stretch>
        </p:blipFill>
        <p:spPr>
          <a:xfrm>
            <a:off x="-130657600" y="-48901047"/>
            <a:ext cx="188163199" cy="105822189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FBC8D66A-CF9C-120C-4B2B-2B6F4DACFF97}"/>
              </a:ext>
            </a:extLst>
          </p:cNvPr>
          <p:cNvGrpSpPr/>
          <p:nvPr/>
        </p:nvGrpSpPr>
        <p:grpSpPr>
          <a:xfrm>
            <a:off x="0" y="0"/>
            <a:ext cx="12190476" cy="6989115"/>
            <a:chOff x="0" y="0"/>
            <a:chExt cx="12190476" cy="6989115"/>
          </a:xfrm>
        </p:grpSpPr>
        <p:pic>
          <p:nvPicPr>
            <p:cNvPr id="3" name="Kép 2" descr="A képen ruházat, személy, ég, kültéri látható&#10;&#10;Előfordulhat, hogy az AI által létrehozott tartalom helytelen.">
              <a:extLst>
                <a:ext uri="{FF2B5EF4-FFF2-40B4-BE49-F238E27FC236}">
                  <a16:creationId xmlns:a16="http://schemas.microsoft.com/office/drawing/2014/main" id="{1CAF2E58-C5EC-E139-8ECB-B0A0755C2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366"/>
              <a:ext cx="10274553" cy="6849702"/>
            </a:xfrm>
            <a:prstGeom prst="rect">
              <a:avLst/>
            </a:prstGeom>
          </p:spPr>
        </p:pic>
        <p:sp>
          <p:nvSpPr>
            <p:cNvPr id="2" name="Téglalap 1">
              <a:extLst>
                <a:ext uri="{FF2B5EF4-FFF2-40B4-BE49-F238E27FC236}">
                  <a16:creationId xmlns:a16="http://schemas.microsoft.com/office/drawing/2014/main" id="{5E33D007-BD0A-6920-03BA-4D26E15388D4}"/>
                </a:ext>
              </a:extLst>
            </p:cNvPr>
            <p:cNvSpPr/>
            <p:nvPr/>
          </p:nvSpPr>
          <p:spPr>
            <a:xfrm>
              <a:off x="7258929" y="0"/>
              <a:ext cx="4931547" cy="6989115"/>
            </a:xfrm>
            <a:prstGeom prst="rect">
              <a:avLst/>
            </a:prstGeom>
            <a:solidFill>
              <a:srgbClr val="253A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</p:grpSp>
      <p:sp>
        <p:nvSpPr>
          <p:cNvPr id="4" name="Szövegdoboz 3">
            <a:extLst>
              <a:ext uri="{FF2B5EF4-FFF2-40B4-BE49-F238E27FC236}">
                <a16:creationId xmlns:a16="http://schemas.microsoft.com/office/drawing/2014/main" id="{50018958-3280-C506-FD61-7D0367087F55}"/>
              </a:ext>
            </a:extLst>
          </p:cNvPr>
          <p:cNvSpPr txBox="1"/>
          <p:nvPr/>
        </p:nvSpPr>
        <p:spPr>
          <a:xfrm>
            <a:off x="7372528" y="219135"/>
            <a:ext cx="47043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A Magyar Póni Klub Szövetség 2004 áprilisában alakult.</a:t>
            </a:r>
          </a:p>
          <a:p>
            <a:r>
              <a:rPr lang="hu-HU" dirty="0">
                <a:solidFill>
                  <a:schemeClr val="bg1"/>
                </a:solidFill>
              </a:rPr>
              <a:t>Célja egy egységes, átgondolt rendszer biztosítása a gyermekek lovasoktatásában. Ennek alapja a több mint 80 éves angol </a:t>
            </a:r>
            <a:r>
              <a:rPr lang="hu-HU" dirty="0" err="1">
                <a:solidFill>
                  <a:schemeClr val="bg1"/>
                </a:solidFill>
              </a:rPr>
              <a:t>Pony</a:t>
            </a:r>
            <a:r>
              <a:rPr lang="hu-HU" dirty="0">
                <a:solidFill>
                  <a:schemeClr val="bg1"/>
                </a:solidFill>
              </a:rPr>
              <a:t> Club bevált oktatási, vizsga- és versenyrendszere, amely számos nemzetközi szinten is sikeres lovas pályafutásának alapját adta.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7" name="Kép 6" descr="A képen ló, embléma, szimbólum, Védjeg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3FDBC4B-D0B1-6A95-443E-615310A2D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722" y="2937636"/>
            <a:ext cx="1350831" cy="1350831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772C1A15-B443-4E0A-3CBE-BDFF034E229E}"/>
              </a:ext>
            </a:extLst>
          </p:cNvPr>
          <p:cNvSpPr txBox="1"/>
          <p:nvPr/>
        </p:nvSpPr>
        <p:spPr>
          <a:xfrm>
            <a:off x="7423840" y="4607540"/>
            <a:ext cx="46530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A Póni Klub munkája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Versenyek szervezése az ország több pontján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Folyamatos tanulási és fejlődési lehetőség kezdőtől haladó szintig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Strukturált oktatási rendszer működtetése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Vizsgák és minősítések szervezése</a:t>
            </a:r>
          </a:p>
        </p:txBody>
      </p:sp>
    </p:spTree>
    <p:extLst>
      <p:ext uri="{BB962C8B-B14F-4D97-AF65-F5344CB8AC3E}">
        <p14:creationId xmlns:p14="http://schemas.microsoft.com/office/powerpoint/2010/main" val="3726595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 képen szöveg, Post-it cetli, kézírás, Papíráru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3DA5D43-79A1-B6F2-946E-B02776D7F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" t="4289" r="5752" b="5055"/>
          <a:stretch>
            <a:fillRect/>
          </a:stretch>
        </p:blipFill>
        <p:spPr>
          <a:xfrm>
            <a:off x="126120" y="0"/>
            <a:ext cx="11960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32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A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EF74D90-CA25-2231-8BF4-F917AEB0F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049" y="277128"/>
            <a:ext cx="10515600" cy="1325563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Versenyszámok</a:t>
            </a:r>
          </a:p>
        </p:txBody>
      </p:sp>
      <p:pic>
        <p:nvPicPr>
          <p:cNvPr id="10" name="Tartalom helye 9" descr="A képen ló, sport, Lovassportok, motorozás látható">
            <a:extLst>
              <a:ext uri="{FF2B5EF4-FFF2-40B4-BE49-F238E27FC236}">
                <a16:creationId xmlns:a16="http://schemas.microsoft.com/office/drawing/2014/main" id="{67A2BE52-07E6-12D9-99BF-4F4DFBEEB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8" r="13398"/>
          <a:stretch>
            <a:fillRect/>
          </a:stretch>
        </p:blipFill>
        <p:spPr>
          <a:xfrm>
            <a:off x="413519" y="1828366"/>
            <a:ext cx="4351338" cy="4351338"/>
          </a:xfrm>
          <a:prstGeom prst="ellipse">
            <a:avLst/>
          </a:prstGeom>
        </p:spPr>
      </p:pic>
      <p:pic>
        <p:nvPicPr>
          <p:cNvPr id="12" name="Kép 11" descr="A képen sport, ló, kültéri, motorozá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46BAA87-4CBA-D38C-4B4B-80F70EAEC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-1187" r="24768" b="1187"/>
          <a:stretch>
            <a:fillRect/>
          </a:stretch>
        </p:blipFill>
        <p:spPr>
          <a:xfrm>
            <a:off x="4207101" y="-95465"/>
            <a:ext cx="4196428" cy="4196428"/>
          </a:xfrm>
          <a:prstGeom prst="ellipse">
            <a:avLst/>
          </a:prstGeom>
        </p:spPr>
      </p:pic>
      <p:pic>
        <p:nvPicPr>
          <p:cNvPr id="14" name="Kép 13" descr="A képen kantár, csődör, Lószerszám, Gyeplő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1184D39-470B-F10F-F2D9-F87A96D628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" r="29669"/>
          <a:stretch>
            <a:fillRect/>
          </a:stretch>
        </p:blipFill>
        <p:spPr>
          <a:xfrm>
            <a:off x="7910070" y="1406233"/>
            <a:ext cx="4045532" cy="4045532"/>
          </a:xfrm>
          <a:prstGeom prst="ellipse">
            <a:avLst/>
          </a:prstGeom>
        </p:spPr>
      </p:pic>
      <p:pic>
        <p:nvPicPr>
          <p:cNvPr id="16" name="Kép 15" descr="A képen sport, motorozás, kültéri, személ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70D2AF9-F2B5-9EF1-9A79-89F8344F51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>
            <a:fillRect/>
          </a:stretch>
        </p:blipFill>
        <p:spPr>
          <a:xfrm>
            <a:off x="4125834" y="2595333"/>
            <a:ext cx="4269960" cy="4269960"/>
          </a:xfrm>
          <a:prstGeom prst="ellipse">
            <a:avLst/>
          </a:prstGeom>
        </p:spPr>
      </p:pic>
      <p:sp>
        <p:nvSpPr>
          <p:cNvPr id="17" name="Téglalap 16">
            <a:extLst>
              <a:ext uri="{FF2B5EF4-FFF2-40B4-BE49-F238E27FC236}">
                <a16:creationId xmlns:a16="http://schemas.microsoft.com/office/drawing/2014/main" id="{31FEE726-A2F7-276B-AAE4-D0395E8F705C}"/>
              </a:ext>
            </a:extLst>
          </p:cNvPr>
          <p:cNvSpPr/>
          <p:nvPr/>
        </p:nvSpPr>
        <p:spPr>
          <a:xfrm rot="18428124">
            <a:off x="4664164" y="3234404"/>
            <a:ext cx="3442482" cy="36998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hu-HU" sz="5400" dirty="0" err="1">
                <a:ln w="0"/>
                <a:solidFill>
                  <a:srgbClr val="253A7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Caprilli</a:t>
            </a:r>
            <a:endParaRPr lang="hu-HU" sz="5400" dirty="0">
              <a:ln w="0"/>
              <a:solidFill>
                <a:srgbClr val="253A7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8D5EDADE-C181-00B8-2003-19F71090D17E}"/>
              </a:ext>
            </a:extLst>
          </p:cNvPr>
          <p:cNvSpPr/>
          <p:nvPr/>
        </p:nvSpPr>
        <p:spPr>
          <a:xfrm rot="21361361">
            <a:off x="828694" y="2239063"/>
            <a:ext cx="3442482" cy="36998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hu-HU" sz="5400" dirty="0">
                <a:ln w="0"/>
                <a:solidFill>
                  <a:srgbClr val="253A7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Díjlovaglás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4E33EC12-D887-7AE5-D0A7-F0103EF9EA0F}"/>
              </a:ext>
            </a:extLst>
          </p:cNvPr>
          <p:cNvSpPr/>
          <p:nvPr/>
        </p:nvSpPr>
        <p:spPr>
          <a:xfrm rot="18944763">
            <a:off x="8429084" y="1677310"/>
            <a:ext cx="3442482" cy="36998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hu-HU" sz="4000" dirty="0">
                <a:ln w="0"/>
                <a:solidFill>
                  <a:srgbClr val="253A7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Futószár, vezetőszár</a:t>
            </a: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65798C8C-0B34-3E1D-F438-96361609A0B9}"/>
              </a:ext>
            </a:extLst>
          </p:cNvPr>
          <p:cNvSpPr/>
          <p:nvPr/>
        </p:nvSpPr>
        <p:spPr>
          <a:xfrm rot="4498704">
            <a:off x="4313370" y="178283"/>
            <a:ext cx="3442482" cy="36998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hu-HU" sz="5400" dirty="0">
                <a:ln w="0"/>
                <a:solidFill>
                  <a:srgbClr val="253A7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Díjugratás</a:t>
            </a:r>
          </a:p>
        </p:txBody>
      </p:sp>
    </p:spTree>
    <p:extLst>
      <p:ext uri="{BB962C8B-B14F-4D97-AF65-F5344CB8AC3E}">
        <p14:creationId xmlns:p14="http://schemas.microsoft.com/office/powerpoint/2010/main" val="2469130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 descr="A képen kantár, Lovas felszerelések, Gyeplő, csődö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D2EE58F-6566-2ECC-35F8-D22EBFB4E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1"/>
          <a:stretch>
            <a:fillRect/>
          </a:stretch>
        </p:blipFill>
        <p:spPr>
          <a:xfrm>
            <a:off x="-201136" y="0"/>
            <a:ext cx="9231421" cy="6858000"/>
          </a:xfrm>
          <a:prstGeom prst="rect">
            <a:avLst/>
          </a:prstGeom>
          <a:noFill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58ACAF7C-7932-C157-DBF8-C889A040FCC7}"/>
              </a:ext>
            </a:extLst>
          </p:cNvPr>
          <p:cNvSpPr/>
          <p:nvPr/>
        </p:nvSpPr>
        <p:spPr>
          <a:xfrm>
            <a:off x="6402855" y="-1097232"/>
            <a:ext cx="5886663" cy="9951363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bg1"/>
            </a:solidFill>
          </a:ln>
          <a:effectLst>
            <a:softEdge rad="685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E5B567D-472C-FB66-02A2-AD4791DFCB40}"/>
              </a:ext>
            </a:extLst>
          </p:cNvPr>
          <p:cNvSpPr txBox="1"/>
          <p:nvPr/>
        </p:nvSpPr>
        <p:spPr>
          <a:xfrm>
            <a:off x="8570942" y="863818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rgbClr val="253A79"/>
                </a:solidFill>
              </a:rPr>
              <a:t>Versenyszámok</a:t>
            </a:r>
            <a:r>
              <a:rPr lang="en-US" sz="2000" dirty="0">
                <a:solidFill>
                  <a:srgbClr val="253A79"/>
                </a:solidFill>
              </a:rPr>
              <a:t>:</a:t>
            </a:r>
            <a:endParaRPr lang="hu-HU" sz="2000" dirty="0">
              <a:solidFill>
                <a:srgbClr val="253A79"/>
              </a:solidFill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253A79"/>
                </a:solidFill>
              </a:rPr>
              <a:t>Vezetőszár</a:t>
            </a:r>
            <a:endParaRPr lang="en-US" sz="2000" dirty="0">
              <a:solidFill>
                <a:srgbClr val="253A79"/>
              </a:solidFill>
            </a:endParaRP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253A79"/>
                </a:solidFill>
              </a:rPr>
              <a:t>Futószár</a:t>
            </a:r>
            <a:r>
              <a:rPr lang="en-US" sz="2000" dirty="0">
                <a:solidFill>
                  <a:srgbClr val="253A79"/>
                </a:solidFill>
              </a:rPr>
              <a:t> 1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253A79"/>
                </a:solidFill>
              </a:rPr>
              <a:t>Futószár</a:t>
            </a:r>
            <a:r>
              <a:rPr lang="en-US" sz="2000" dirty="0">
                <a:solidFill>
                  <a:srgbClr val="253A79"/>
                </a:solidFill>
              </a:rPr>
              <a:t> 2</a:t>
            </a:r>
          </a:p>
          <a:p>
            <a:pPr marL="1143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253A79"/>
                </a:solidFill>
              </a:rPr>
              <a:t>Futószár</a:t>
            </a:r>
            <a:r>
              <a:rPr lang="en-US" sz="2000" dirty="0">
                <a:solidFill>
                  <a:srgbClr val="253A79"/>
                </a:solidFill>
              </a:rPr>
              <a:t> 3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53A79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solidFill>
                  <a:srgbClr val="253A79"/>
                </a:solidFill>
              </a:rPr>
              <a:t>Kategóriák</a:t>
            </a:r>
            <a:r>
              <a:rPr lang="en-US" sz="2000" dirty="0">
                <a:solidFill>
                  <a:srgbClr val="253A79"/>
                </a:solidFill>
              </a:rPr>
              <a:t> </a:t>
            </a:r>
            <a:r>
              <a:rPr lang="en-US" sz="2000" dirty="0" err="1">
                <a:solidFill>
                  <a:srgbClr val="253A79"/>
                </a:solidFill>
              </a:rPr>
              <a:t>életkor</a:t>
            </a:r>
            <a:r>
              <a:rPr lang="en-US" sz="2000" dirty="0">
                <a:solidFill>
                  <a:srgbClr val="253A79"/>
                </a:solidFill>
              </a:rPr>
              <a:t> </a:t>
            </a:r>
            <a:r>
              <a:rPr lang="en-US" sz="2000" dirty="0" err="1">
                <a:solidFill>
                  <a:srgbClr val="253A79"/>
                </a:solidFill>
              </a:rPr>
              <a:t>szerint</a:t>
            </a:r>
            <a:r>
              <a:rPr lang="hu-HU" sz="2000" dirty="0">
                <a:solidFill>
                  <a:srgbClr val="253A79"/>
                </a:solidFill>
              </a:rPr>
              <a:t>: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253A79"/>
                </a:solidFill>
              </a:rPr>
              <a:t>4-6 évesek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253A79"/>
                </a:solidFill>
              </a:rPr>
              <a:t>7-9 évesek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253A79"/>
                </a:solidFill>
              </a:rPr>
              <a:t>10-12 évesek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253A79"/>
                </a:solidFill>
              </a:rPr>
              <a:t>13+ évesek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53A79"/>
              </a:solidFill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D040A309-6C80-9EF5-2E53-4C8B1D7772EF}"/>
              </a:ext>
            </a:extLst>
          </p:cNvPr>
          <p:cNvSpPr txBox="1"/>
          <p:nvPr/>
        </p:nvSpPr>
        <p:spPr>
          <a:xfrm>
            <a:off x="4802655" y="0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ln w="28575" cap="rnd">
                  <a:solidFill>
                    <a:srgbClr val="263A79"/>
                  </a:solidFill>
                </a:ln>
                <a:solidFill>
                  <a:schemeClr val="tx1">
                    <a:alpha val="0"/>
                  </a:schemeClr>
                </a:solidFill>
              </a:rPr>
              <a:t>Futószár, vezetőszár</a:t>
            </a:r>
          </a:p>
        </p:txBody>
      </p:sp>
    </p:spTree>
    <p:extLst>
      <p:ext uri="{BB962C8B-B14F-4D97-AF65-F5344CB8AC3E}">
        <p14:creationId xmlns:p14="http://schemas.microsoft.com/office/powerpoint/2010/main" val="773986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3A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Kép 7" descr="A képen kantár, Lovas felszerelések, Lószerszám, személ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3C397D3-2F9F-5A7F-7BA4-AA0D51533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7887"/>
          <a:stretch>
            <a:fillRect/>
          </a:stretch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4" name="Kép 3" descr="A képen személy, ruházat, ló, kantá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CD14032-9E87-BAAF-F716-74A67D256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0" r="-3" b="4937"/>
          <a:stretch>
            <a:fillRect/>
          </a:stretch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B479F735-D440-D1E8-22DD-9D04AA704949}"/>
              </a:ext>
            </a:extLst>
          </p:cNvPr>
          <p:cNvSpPr/>
          <p:nvPr/>
        </p:nvSpPr>
        <p:spPr>
          <a:xfrm>
            <a:off x="152400" y="162560"/>
            <a:ext cx="7122160" cy="2286000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EB97AD92-326A-C02D-7EC5-900B8AB0C0F2}"/>
              </a:ext>
            </a:extLst>
          </p:cNvPr>
          <p:cNvSpPr txBox="1"/>
          <p:nvPr/>
        </p:nvSpPr>
        <p:spPr>
          <a:xfrm>
            <a:off x="387582" y="291830"/>
            <a:ext cx="67412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Univerzális nyereg, csikózabla.</a:t>
            </a:r>
          </a:p>
          <a:p>
            <a:r>
              <a:rPr lang="hu-HU" dirty="0"/>
              <a:t>Zakó vagy mellény.</a:t>
            </a:r>
          </a:p>
          <a:p>
            <a:r>
              <a:rPr lang="hu-HU" dirty="0"/>
              <a:t>A </a:t>
            </a:r>
            <a:r>
              <a:rPr lang="hu-HU" dirty="0" err="1"/>
              <a:t>futószárazó</a:t>
            </a:r>
            <a:r>
              <a:rPr lang="hu-HU" dirty="0"/>
              <a:t> öltözéke: hosszú nadrág, fehér ing vagy galléros póló vagy a lovas klub egyenruhája (póló vagy kabát), kesztyű.</a:t>
            </a:r>
          </a:p>
          <a:p>
            <a:r>
              <a:rPr lang="hu-HU" b="1" dirty="0"/>
              <a:t>Segédszárak:</a:t>
            </a:r>
            <a:r>
              <a:rPr lang="hu-HU" dirty="0"/>
              <a:t> futószáras számokban, illetve bemelegítés során a ló </a:t>
            </a:r>
            <a:r>
              <a:rPr lang="hu-HU" dirty="0" err="1"/>
              <a:t>futószárazásához</a:t>
            </a:r>
            <a:r>
              <a:rPr lang="hu-HU" dirty="0"/>
              <a:t> gumis oldalsó kikötő engedélyezett. Más versenyszámokban </a:t>
            </a:r>
            <a:r>
              <a:rPr lang="hu-HU" b="1" dirty="0"/>
              <a:t>TILOS</a:t>
            </a:r>
            <a:r>
              <a:rPr lang="hu-HU" b="1" dirty="0">
                <a:solidFill>
                  <a:srgbClr val="FF0000"/>
                </a:solidFill>
              </a:rPr>
              <a:t> </a:t>
            </a:r>
            <a:r>
              <a:rPr lang="hu-HU" dirty="0"/>
              <a:t>a használatuk.</a:t>
            </a:r>
          </a:p>
        </p:txBody>
      </p:sp>
      <p:pic>
        <p:nvPicPr>
          <p:cNvPr id="3" name="Kép 2" descr="A képen személy, ruházat, talaj, kültéri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5FE5081-91AF-920C-023D-DE34D25A1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7"/>
          <a:stretch>
            <a:fillRect/>
          </a:stretch>
        </p:blipFill>
        <p:spPr>
          <a:xfrm>
            <a:off x="7954475" y="3416209"/>
            <a:ext cx="3817706" cy="344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78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987B7A-2223-56D4-9AC0-F9C7CBDDA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DE69B2-3990-330F-6A5C-1C12ACCEF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ép 7" descr="A képen ruházat, személy, csődör, kantá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9115AFE-C22A-7343-9015-B767A17DF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" b="-1"/>
          <a:stretch>
            <a:fillRect/>
          </a:stretch>
        </p:blipFill>
        <p:spPr>
          <a:xfrm>
            <a:off x="-894520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03AACC2-28F9-49E9-656D-C3AB4DE12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7AF778A2-E316-897D-223D-94F78816F77C}"/>
              </a:ext>
            </a:extLst>
          </p:cNvPr>
          <p:cNvSpPr/>
          <p:nvPr/>
        </p:nvSpPr>
        <p:spPr>
          <a:xfrm>
            <a:off x="-894520" y="0"/>
            <a:ext cx="1308347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Kép 6" descr="A képen sport, motorozás, ló, kültéri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4CEAA75-DF48-4AD8-2883-29B3F27E7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566" y="-10"/>
            <a:ext cx="10287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AEFEDFBB-648C-BF9C-AE74-CDB24CDC45CF}"/>
              </a:ext>
            </a:extLst>
          </p:cNvPr>
          <p:cNvSpPr/>
          <p:nvPr/>
        </p:nvSpPr>
        <p:spPr>
          <a:xfrm>
            <a:off x="5925992" y="-1546692"/>
            <a:ext cx="5886663" cy="9951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85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84931E71-74FF-2C7A-6B1F-A9C2ECEE0443}"/>
              </a:ext>
            </a:extLst>
          </p:cNvPr>
          <p:cNvSpPr txBox="1"/>
          <p:nvPr/>
        </p:nvSpPr>
        <p:spPr>
          <a:xfrm>
            <a:off x="7540269" y="396596"/>
            <a:ext cx="515389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u="sng" dirty="0">
                <a:solidFill>
                  <a:srgbClr val="253A79"/>
                </a:solidFill>
              </a:rPr>
              <a:t>Bírálati szempontok versenyszámonként</a:t>
            </a:r>
          </a:p>
          <a:p>
            <a:endParaRPr lang="hu-HU" b="1" u="sng" dirty="0">
              <a:solidFill>
                <a:srgbClr val="253A79"/>
              </a:solidFill>
            </a:endParaRPr>
          </a:p>
          <a:p>
            <a:r>
              <a:rPr lang="hu-HU" b="1" dirty="0">
                <a:solidFill>
                  <a:srgbClr val="253A79"/>
                </a:solidFill>
              </a:rPr>
              <a:t>Előkezdő: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53A79"/>
                </a:solidFill>
              </a:rPr>
              <a:t>Lovas ülése, lóra való befolyása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53A79"/>
                </a:solidFill>
              </a:rPr>
              <a:t>Pontos vonalvezetés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53A79"/>
                </a:solidFill>
              </a:rPr>
              <a:t>Átmenetek lovaglása</a:t>
            </a:r>
          </a:p>
          <a:p>
            <a:endParaRPr lang="hu-HU" dirty="0">
              <a:solidFill>
                <a:srgbClr val="253A79"/>
              </a:solidFill>
            </a:endParaRPr>
          </a:p>
          <a:p>
            <a:r>
              <a:rPr lang="hu-HU" b="1" dirty="0">
                <a:solidFill>
                  <a:srgbClr val="253A79"/>
                </a:solidFill>
              </a:rPr>
              <a:t>Kezdő: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53A79"/>
                </a:solidFill>
              </a:rPr>
              <a:t>Feladatok pontos végrehajtása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53A79"/>
                </a:solidFill>
              </a:rPr>
              <a:t>Segítségadások finomsága, hatékonysága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53A79"/>
                </a:solidFill>
              </a:rPr>
              <a:t>Ló támaszkodása tágabb keretben</a:t>
            </a:r>
          </a:p>
          <a:p>
            <a:endParaRPr lang="hu-HU" dirty="0">
              <a:solidFill>
                <a:srgbClr val="253A79"/>
              </a:solidFill>
            </a:endParaRPr>
          </a:p>
          <a:p>
            <a:r>
              <a:rPr lang="hu-HU" b="1" dirty="0">
                <a:solidFill>
                  <a:srgbClr val="253A79"/>
                </a:solidFill>
              </a:rPr>
              <a:t>Haladó: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53A79"/>
                </a:solidFill>
              </a:rPr>
              <a:t>Hatékony, helyes ülés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53A79"/>
                </a:solidFill>
              </a:rPr>
              <a:t>Pontos segítségek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53A79"/>
                </a:solidFill>
              </a:rPr>
              <a:t>Jó állapotban lévő, támaszkodó ló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53A79"/>
                </a:solidFill>
              </a:rPr>
              <a:t>Összetett feladatok</a:t>
            </a:r>
          </a:p>
          <a:p>
            <a:endParaRPr lang="hu-HU" dirty="0">
              <a:solidFill>
                <a:srgbClr val="253A79"/>
              </a:solidFill>
            </a:endParaRPr>
          </a:p>
          <a:p>
            <a:endParaRPr lang="hu-HU" dirty="0">
              <a:solidFill>
                <a:srgbClr val="253A79"/>
              </a:solidFill>
            </a:endParaRPr>
          </a:p>
          <a:p>
            <a:endParaRPr lang="hu-HU" dirty="0">
              <a:solidFill>
                <a:srgbClr val="253A79"/>
              </a:solidFill>
            </a:endParaRPr>
          </a:p>
          <a:p>
            <a:endParaRPr lang="hu-HU" dirty="0">
              <a:solidFill>
                <a:srgbClr val="253A79"/>
              </a:solidFill>
            </a:endParaRPr>
          </a:p>
          <a:p>
            <a:endParaRPr lang="hu-HU" dirty="0">
              <a:solidFill>
                <a:srgbClr val="253A79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3D96732-5094-8F53-5174-557D11CA647A}"/>
              </a:ext>
            </a:extLst>
          </p:cNvPr>
          <p:cNvSpPr txBox="1"/>
          <p:nvPr/>
        </p:nvSpPr>
        <p:spPr>
          <a:xfrm>
            <a:off x="4954397" y="5889450"/>
            <a:ext cx="3263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4800" dirty="0">
                <a:ln w="28575" cap="rnd">
                  <a:solidFill>
                    <a:srgbClr val="263A79"/>
                  </a:solidFill>
                </a:ln>
                <a:solidFill>
                  <a:schemeClr val="bg1">
                    <a:alpha val="0"/>
                  </a:schemeClr>
                </a:solidFill>
              </a:rPr>
              <a:t>Díjlovaglás</a:t>
            </a:r>
          </a:p>
        </p:txBody>
      </p:sp>
    </p:spTree>
    <p:extLst>
      <p:ext uri="{BB962C8B-B14F-4D97-AF65-F5344CB8AC3E}">
        <p14:creationId xmlns:p14="http://schemas.microsoft.com/office/powerpoint/2010/main" val="2239026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1153</Words>
  <Application>Microsoft Office PowerPoint</Application>
  <PresentationFormat>Szélesvásznú</PresentationFormat>
  <Paragraphs>218</Paragraphs>
  <Slides>31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Wingdings</vt:lpstr>
      <vt:lpstr>Office-téma</vt:lpstr>
      <vt:lpstr>PowerPoint-bemutató</vt:lpstr>
      <vt:lpstr>Győr-Moson-Sopron Vármegye  Díjugrató Versenyei 2026. </vt:lpstr>
      <vt:lpstr>PowerPoint-bemutató</vt:lpstr>
      <vt:lpstr>PowerPoint-bemutató</vt:lpstr>
      <vt:lpstr>PowerPoint-bemutató</vt:lpstr>
      <vt:lpstr>Versenyszámok</vt:lpstr>
      <vt:lpstr>PowerPoint-bemutató</vt:lpstr>
      <vt:lpstr>PowerPoint-bemutató</vt:lpstr>
      <vt:lpstr>PowerPoint-bemutató</vt:lpstr>
      <vt:lpstr>Díjlovagló versenyszámok összehasonlítása</vt:lpstr>
      <vt:lpstr>PowerPoint-bemutató</vt:lpstr>
      <vt:lpstr>Caprilli</vt:lpstr>
      <vt:lpstr>PowerPoint-bemutató</vt:lpstr>
      <vt:lpstr>Díjugrató versenyszámok összehasonlítása</vt:lpstr>
      <vt:lpstr>PowerPoint-bemutató</vt:lpstr>
      <vt:lpstr>PowerPoint-bemutató</vt:lpstr>
      <vt:lpstr>Terepakadályok</vt:lpstr>
      <vt:lpstr>PowerPoint-bemutató</vt:lpstr>
      <vt:lpstr>Lovas Játékok</vt:lpstr>
      <vt:lpstr>Pár fontos információ</vt:lpstr>
      <vt:lpstr>Minősülési rendszer</vt:lpstr>
      <vt:lpstr>Póni Klub Országos Bajnokság</vt:lpstr>
      <vt:lpstr>Póni Klub  Országos Bajnokság</vt:lpstr>
      <vt:lpstr>Versenyrendezés</vt:lpstr>
      <vt:lpstr>PowerPoint-bemutató</vt:lpstr>
      <vt:lpstr>PowerPoint-bemutató</vt:lpstr>
      <vt:lpstr>PowerPoint-bemutató</vt:lpstr>
      <vt:lpstr>PowerPoint-bemutató</vt:lpstr>
      <vt:lpstr>Információk versenyrendezőknek</vt:lpstr>
      <vt:lpstr>Információk versenyrendezőknek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EDU_IBIL_3034@sulid.hu</dc:creator>
  <cp:lastModifiedBy>Csilla Páliné</cp:lastModifiedBy>
  <cp:revision>23</cp:revision>
  <dcterms:created xsi:type="dcterms:W3CDTF">2026-02-18T19:23:18Z</dcterms:created>
  <dcterms:modified xsi:type="dcterms:W3CDTF">2026-03-02T14:08:53Z</dcterms:modified>
</cp:coreProperties>
</file>